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2" r:id="rId4"/>
    <p:sldId id="281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8" r:id="rId14"/>
    <p:sldId id="269" r:id="rId15"/>
    <p:sldId id="283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C816-0BD8-4452-84F6-BC5614651215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5891-AB3E-47FD-9E62-CCCFB31BBD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3CD9-C548-45C1-ABAE-3884B4C8C44C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DBF85-9418-4A91-9AC9-CF213856DD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BEBB-6DCC-42C7-BEF1-03A59A44274B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588B-1176-47E2-8896-822B5B7786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4792-75B0-4179-BD6D-B3DFD4319221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CDD9-6A5B-4090-B2DF-826F3E5E94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35E6-604C-4388-B9B7-997BBCC2E3F3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0C19-6843-40A3-9F77-A09E250D3CD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E953-408E-417F-8689-5B8EBC35B4BF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7E782-CA7C-4153-9697-94E603A02A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0909-8A8C-4A54-BC3B-3B7134F8B9C3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68D2-65F6-4AAE-B5F9-52A9447035D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1242-FC1C-41CC-9D2E-A6ECF369A264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4DC8-925D-408D-94BE-DA45EE81837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91B5-FA96-43E8-A4FF-0F98F31C69A9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5651-FC81-4886-9BE8-E662D67928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68125-5820-421F-9C5D-4A231F124969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18BE2-3035-4DCF-B5B4-B871277BD5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9DE94-2890-441F-9A91-03BEB7E22703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595F9-0153-4D3D-8081-BAD4AA1368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4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8A475-8102-43A7-A5C0-2B27DF501BA1}" type="datetimeFigureOut">
              <a:rPr lang="id-ID"/>
              <a:pPr>
                <a:defRPr/>
              </a:pPr>
              <a:t>06/04/2016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B0544A-52D7-4771-95D0-38A87289E6D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1434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4563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BAB 2</a:t>
            </a:r>
            <a:br>
              <a:rPr lang="id-ID" dirty="0" smtClean="0"/>
            </a:br>
            <a:r>
              <a:rPr lang="id-ID" dirty="0"/>
              <a:t>Magnetostatik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algn="just" eaLnBrk="1" hangingPunct="1"/>
            <a:r>
              <a:rPr lang="id-ID" sz="3200" smtClean="0">
                <a:latin typeface="Times New Roman" pitchFamily="18" charset="0"/>
                <a:cs typeface="Times New Roman" pitchFamily="18" charset="0"/>
              </a:rPr>
              <a:t>2.2 Gaya Magnetik pada Konduktor yang</a:t>
            </a:r>
            <a:br>
              <a:rPr lang="id-ID" sz="320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smtClean="0">
                <a:latin typeface="Times New Roman" pitchFamily="18" charset="0"/>
                <a:cs typeface="Times New Roman" pitchFamily="18" charset="0"/>
              </a:rPr>
              <a:t>          dialiri arus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37075"/>
          </a:xfrm>
        </p:spPr>
        <p:txBody>
          <a:bodyPr/>
          <a:lstStyle/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Konduktor pembawa arus yang ditempatkan dalam medan magnet,  akan mengalami gaya yang mempunyai arah tegak lurus, baik dengan arah arus maupun arah medannya. 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Arah gaya dengan mudah didapatkan dengan aturan </a:t>
            </a:r>
            <a:r>
              <a:rPr lang="id-ID" b="1" i="1" smtClean="0">
                <a:latin typeface="Times New Roman" pitchFamily="18" charset="0"/>
                <a:cs typeface="Times New Roman" pitchFamily="18" charset="0"/>
              </a:rPr>
              <a:t>tangan kiri Fleming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* Ibu jari : menunjukkan arah gaya magnet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* Telunjuk : menunjukkan arah medan magnet B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* Jari tengah : menunjukkan arah arus listrik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Soal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Muatan </a:t>
            </a:r>
            <a:r>
              <a:rPr lang="id-ID" dirty="0" smtClean="0"/>
              <a:t>titik Q = 18nC bergerak dengan kecepatan 5x10</a:t>
            </a:r>
            <a:r>
              <a:rPr lang="id-ID" baseline="30000" dirty="0" smtClean="0"/>
              <a:t>6</a:t>
            </a:r>
            <a:r>
              <a:rPr lang="id-ID" dirty="0" smtClean="0"/>
              <a:t> m/s pada arah a</a:t>
            </a:r>
            <a:r>
              <a:rPr lang="id-ID" baseline="-25000" dirty="0" smtClean="0"/>
              <a:t>v </a:t>
            </a:r>
            <a:r>
              <a:rPr lang="id-ID" dirty="0" smtClean="0"/>
              <a:t>= 0,6a</a:t>
            </a:r>
            <a:r>
              <a:rPr lang="id-ID" baseline="-25000" dirty="0" smtClean="0"/>
              <a:t>x</a:t>
            </a:r>
            <a:r>
              <a:rPr lang="id-ID" dirty="0" smtClean="0"/>
              <a:t> + 0,75a</a:t>
            </a:r>
            <a:r>
              <a:rPr lang="id-ID" baseline="-25000" dirty="0" smtClean="0"/>
              <a:t>y</a:t>
            </a:r>
            <a:r>
              <a:rPr lang="id-ID" dirty="0" smtClean="0"/>
              <a:t>+0,3a</a:t>
            </a:r>
            <a:r>
              <a:rPr lang="id-ID" baseline="-25000" dirty="0" smtClean="0"/>
              <a:t>z</a:t>
            </a:r>
            <a:r>
              <a:rPr lang="id-ID" dirty="0" smtClean="0"/>
              <a:t>. Hitunglah Magnitudo gaya yang bekerja pada muatan ini, jika diketahui </a:t>
            </a:r>
            <a:r>
              <a:rPr lang="id-ID" dirty="0" smtClean="0"/>
              <a:t>: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lvl="0" indent="376238">
              <a:buFont typeface="+mj-lt"/>
              <a:buAutoNum type="alphaLcParenR"/>
            </a:pPr>
            <a:r>
              <a:rPr lang="id-ID" dirty="0" smtClean="0"/>
              <a:t>	B </a:t>
            </a:r>
            <a:r>
              <a:rPr lang="id-ID" dirty="0" smtClean="0"/>
              <a:t>= -3a</a:t>
            </a:r>
            <a:r>
              <a:rPr lang="id-ID" baseline="-25000" dirty="0" smtClean="0"/>
              <a:t>x</a:t>
            </a:r>
            <a:r>
              <a:rPr lang="id-ID" dirty="0" smtClean="0"/>
              <a:t> + 4a</a:t>
            </a:r>
            <a:r>
              <a:rPr lang="id-ID" baseline="-25000" dirty="0" smtClean="0"/>
              <a:t>y</a:t>
            </a:r>
            <a:r>
              <a:rPr lang="id-ID" dirty="0" smtClean="0"/>
              <a:t>+6a</a:t>
            </a:r>
            <a:r>
              <a:rPr lang="id-ID" baseline="-25000" dirty="0" smtClean="0"/>
              <a:t>z</a:t>
            </a:r>
            <a:r>
              <a:rPr lang="id-ID" dirty="0" smtClean="0"/>
              <a:t> </a:t>
            </a:r>
            <a:r>
              <a:rPr lang="id-ID" dirty="0" smtClean="0"/>
              <a:t>mT</a:t>
            </a:r>
          </a:p>
          <a:p>
            <a:pPr marL="514350" lvl="0" indent="376238">
              <a:buFont typeface="+mj-lt"/>
              <a:buAutoNum type="alphaLcParenR"/>
            </a:pPr>
            <a:r>
              <a:rPr lang="id-ID" dirty="0" smtClean="0"/>
              <a:t>E </a:t>
            </a:r>
            <a:r>
              <a:rPr lang="id-ID" dirty="0" smtClean="0"/>
              <a:t>= -3a</a:t>
            </a:r>
            <a:r>
              <a:rPr lang="id-ID" baseline="-25000" dirty="0" smtClean="0"/>
              <a:t>x</a:t>
            </a:r>
            <a:r>
              <a:rPr lang="id-ID" dirty="0" smtClean="0"/>
              <a:t> + 4a</a:t>
            </a:r>
            <a:r>
              <a:rPr lang="id-ID" baseline="-25000" dirty="0" smtClean="0"/>
              <a:t>y</a:t>
            </a:r>
            <a:r>
              <a:rPr lang="id-ID" dirty="0" smtClean="0"/>
              <a:t>+6a</a:t>
            </a:r>
            <a:r>
              <a:rPr lang="id-ID" baseline="-25000" dirty="0" smtClean="0"/>
              <a:t>z</a:t>
            </a:r>
            <a:r>
              <a:rPr lang="id-ID" dirty="0" smtClean="0"/>
              <a:t> </a:t>
            </a:r>
            <a:r>
              <a:rPr lang="id-ID" dirty="0" smtClean="0"/>
              <a:t>kV/m</a:t>
            </a:r>
          </a:p>
          <a:p>
            <a:pPr marL="514350" lvl="0" indent="376238">
              <a:buFont typeface="+mj-lt"/>
              <a:buAutoNum type="alphaLcParenR"/>
            </a:pPr>
            <a:r>
              <a:rPr lang="id-ID" dirty="0" smtClean="0"/>
              <a:t>kombinasi </a:t>
            </a:r>
            <a:r>
              <a:rPr lang="id-ID" dirty="0" smtClean="0"/>
              <a:t>B dan E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79613" y="1196975"/>
          <a:ext cx="2232025" cy="863600"/>
        </p:xfrm>
        <a:graphic>
          <a:graphicData uri="http://schemas.openxmlformats.org/presentationml/2006/ole">
            <p:oleObj spid="_x0000_s6146" name="Equation" r:id="rId3" imgW="914400" imgH="380880" progId="Equation.3">
              <p:embed/>
            </p:oleObj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Gaya magnet pada saluran yang dialiri arus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	    2-5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 panjang saluran serba sama.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	   2-6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Contoh: 2-3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Konduktor berbentuk setengah lingkaran ditunjukkan pada Gambar. 1-3 terletak pada bidang x-y dan membawa arus I.  Rangkaian tertutup terkena medan magnetik homogen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Tentukan: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 gaya magnet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 pada bagian lurus kawat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979613" y="2276475"/>
          <a:ext cx="2232025" cy="865188"/>
        </p:xfrm>
        <a:graphic>
          <a:graphicData uri="http://schemas.openxmlformats.org/presentationml/2006/ole">
            <p:oleObj spid="_x0000_s6147" name="Equation" r:id="rId4" imgW="1562040" imgH="507960" progId="Equation.3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2555875" y="4508500"/>
          <a:ext cx="1071563" cy="487363"/>
        </p:xfrm>
        <a:graphic>
          <a:graphicData uri="http://schemas.openxmlformats.org/presentationml/2006/ole">
            <p:oleObj spid="_x0000_s6148" name="Equation" r:id="rId5" imgW="5587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163"/>
            <a:ext cx="8229600" cy="1511300"/>
          </a:xfrm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Gambar  2-3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Konduktor setengah lingkaran dalam medan magnet serba sama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</p:txBody>
      </p:sp>
      <p:pic>
        <p:nvPicPr>
          <p:cNvPr id="23555" name="Picture 3" descr="C:\Users\user\Pictures\Gbb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052513"/>
            <a:ext cx="46085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/>
            <a:r>
              <a:rPr lang="id-ID" smtClean="0"/>
              <a:t>Solusi:</a:t>
            </a:r>
            <a:br>
              <a:rPr lang="id-ID" smtClean="0"/>
            </a:br>
            <a:r>
              <a:rPr lang="id-ID" smtClean="0"/>
              <a:t>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Bagian lurus dari rangkaian ini adalah panjangnya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2r, dan arus mengalir sepanjang arah +x.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Penerapan persamaan  1-5 dengan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       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diperoleh: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000750" y="2428875"/>
          <a:ext cx="1039813" cy="395288"/>
        </p:xfrm>
        <a:graphic>
          <a:graphicData uri="http://schemas.openxmlformats.org/presentationml/2006/ole">
            <p:oleObj spid="_x0000_s7170" name="Equation" r:id="rId3" imgW="495000" imgH="215640" progId="Equation.3">
              <p:embed/>
            </p:oleObj>
          </a:graphicData>
        </a:graphic>
      </p:graphicFrame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2500313" y="3786188"/>
          <a:ext cx="3529012" cy="647700"/>
        </p:xfrm>
        <a:graphic>
          <a:graphicData uri="http://schemas.openxmlformats.org/presentationml/2006/ole">
            <p:oleObj spid="_x0000_s7171" name="Equation" r:id="rId4" imgW="1625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886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Soal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4467236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Medan B = -2a</a:t>
            </a:r>
            <a:r>
              <a:rPr lang="id-ID" baseline="-25000" dirty="0" smtClean="0"/>
              <a:t>x</a:t>
            </a:r>
            <a:r>
              <a:rPr lang="id-ID" dirty="0" smtClean="0"/>
              <a:t> + 3a</a:t>
            </a:r>
            <a:r>
              <a:rPr lang="id-ID" baseline="-25000" dirty="0" smtClean="0"/>
              <a:t>y</a:t>
            </a:r>
            <a:r>
              <a:rPr lang="id-ID" dirty="0" smtClean="0"/>
              <a:t>+4a</a:t>
            </a:r>
            <a:r>
              <a:rPr lang="id-ID" baseline="-25000" dirty="0" smtClean="0"/>
              <a:t>z</a:t>
            </a:r>
            <a:r>
              <a:rPr lang="id-ID" dirty="0" smtClean="0"/>
              <a:t> mT terdapat di setiap titik </a:t>
            </a:r>
            <a:r>
              <a:rPr lang="id-ID" dirty="0" smtClean="0"/>
              <a:t>di dalam </a:t>
            </a:r>
            <a:r>
              <a:rPr lang="id-ID" dirty="0" smtClean="0"/>
              <a:t>suatu ruang hampa. Tentukan vektor gaya yang dikerahkan pada sepotong kawat lurus yang dialiri arus 12 A searah a</a:t>
            </a:r>
            <a:r>
              <a:rPr lang="id-ID" baseline="-25000" dirty="0" smtClean="0"/>
              <a:t>AB</a:t>
            </a:r>
            <a:r>
              <a:rPr lang="id-ID" dirty="0" smtClean="0"/>
              <a:t> jika diketahui A(1,1,1) dan 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endParaRPr lang="id-ID" dirty="0" smtClean="0"/>
          </a:p>
          <a:p>
            <a:pPr marL="625475" lvl="0" indent="-358775">
              <a:buFont typeface="+mj-lt"/>
              <a:buAutoNum type="alphaLcParenR"/>
            </a:pPr>
            <a:r>
              <a:rPr lang="id-ID" dirty="0" smtClean="0"/>
              <a:t>B(2,1,1)</a:t>
            </a:r>
          </a:p>
          <a:p>
            <a:pPr marL="625475" lvl="0" indent="-358775">
              <a:buFont typeface="+mj-lt"/>
              <a:buAutoNum type="alphaLcParenR"/>
            </a:pPr>
            <a:r>
              <a:rPr lang="id-ID" dirty="0" smtClean="0"/>
              <a:t>B(3,5,6</a:t>
            </a:r>
            <a:r>
              <a:rPr lang="id-ID" dirty="0" smtClean="0"/>
              <a:t>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896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.3  Momen Putar (torsi) pada loop yang membawa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arus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Torsi			              (N.m)	                                 2-7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magnet sebidang dengan loop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Loop berbentuk persegi panjang ditunjukkan pada Gambar. 2-4 (a) terbuat dari kawat yang kaku membawa arus loop I, terletak pada bidang x-y dan  diputar pada sumbunya.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Bawah pengaruh medan magnet serba sama eksternal yang dihasilkan 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 lengan  1  dan 3 dari loop mendapatkan gaya sebesar  F1 dan F3, masing-masing, dengan: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592388" y="1819275"/>
          <a:ext cx="1619250" cy="504825"/>
        </p:xfrm>
        <a:graphic>
          <a:graphicData uri="http://schemas.openxmlformats.org/presentationml/2006/ole">
            <p:oleObj spid="_x0000_s8194" name="Equation" r:id="rId3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4221163"/>
            <a:ext cx="8229600" cy="2016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d-ID" sz="2400" smtClean="0">
                <a:latin typeface="Times New Roman" pitchFamily="18" charset="0"/>
                <a:cs typeface="Times New Roman" pitchFamily="18" charset="0"/>
              </a:rPr>
              <a:t>Gambar : 2-4a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d-ID" sz="2400" smtClean="0">
                <a:latin typeface="Times New Roman" pitchFamily="18" charset="0"/>
                <a:cs typeface="Times New Roman" pitchFamily="18" charset="0"/>
              </a:rPr>
              <a:t>Kumparan berbentuk persegi panjang dengan sumbu  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smtClean="0">
                <a:latin typeface="Times New Roman" pitchFamily="18" charset="0"/>
                <a:cs typeface="Times New Roman" pitchFamily="18" charset="0"/>
              </a:rPr>
              <a:t>     a) Tampak depan</a:t>
            </a:r>
          </a:p>
        </p:txBody>
      </p:sp>
      <p:pic>
        <p:nvPicPr>
          <p:cNvPr id="24579" name="Picture 3" descr="C:\Users\user\Pictures\GBB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04813"/>
            <a:ext cx="4319587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3325"/>
            <a:ext cx="8229600" cy="1311275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Gambar: 2-4b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Kumparan berbentuk persegi panjang dengan sumbu  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b). Tampak samping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" descr="C:\Users\user\Pictures\GBB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620713"/>
            <a:ext cx="74041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           2-8a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dan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 	2-8b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Total Torsi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	   1-9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058988" y="933450"/>
          <a:ext cx="4679950" cy="576263"/>
        </p:xfrm>
        <a:graphic>
          <a:graphicData uri="http://schemas.openxmlformats.org/presentationml/2006/ole">
            <p:oleObj spid="_x0000_s9218" name="Equation" r:id="rId3" imgW="1688760" imgH="2412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051050" y="1808163"/>
          <a:ext cx="4537075" cy="576262"/>
        </p:xfrm>
        <a:graphic>
          <a:graphicData uri="http://schemas.openxmlformats.org/presentationml/2006/ole">
            <p:oleObj spid="_x0000_s9219" name="Equation" r:id="rId4" imgW="1701720" imgH="24120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1476375" y="3644900"/>
          <a:ext cx="5543550" cy="2016125"/>
        </p:xfrm>
        <a:graphic>
          <a:graphicData uri="http://schemas.openxmlformats.org/presentationml/2006/ole">
            <p:oleObj spid="_x0000_s9220" name="Equation" r:id="rId5" imgW="24634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35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1.1 Gaya Magnetik dan Torsi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Medan Listrik       pada suatu titik di ruangan didefinisikan sebagai gaya listrik      persatuan muatan yang bekerja pada muatan uji bila diletakkan pada titik tersebut. 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	2-1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Muatan listrik yang ditempatkan dalam ruangan yang mengandung medan magnet akan mengalami Gaya Magnetik       sebesar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43213" y="1916113"/>
          <a:ext cx="365125" cy="446087"/>
        </p:xfrm>
        <a:graphic>
          <a:graphicData uri="http://schemas.openxmlformats.org/presentationml/2006/ole">
            <p:oleObj spid="_x0000_s1027" name="Equation" r:id="rId4" imgW="152280" imgH="20304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5" imgW="114120" imgH="215640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3348038" y="2276475"/>
          <a:ext cx="431800" cy="619125"/>
        </p:xfrm>
        <a:graphic>
          <a:graphicData uri="http://schemas.openxmlformats.org/presentationml/2006/ole">
            <p:oleObj spid="_x0000_s1029" name="Equation" r:id="rId6" imgW="177480" imgH="25380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411413" y="3573463"/>
          <a:ext cx="1944687" cy="647700"/>
        </p:xfrm>
        <a:graphic>
          <a:graphicData uri="http://schemas.openxmlformats.org/presentationml/2006/ole">
            <p:oleObj spid="_x0000_s1030" name="Equation" r:id="rId7" imgW="520560" imgH="25380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Equation" r:id="rId8" imgW="114120" imgH="2156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195513" y="5430838"/>
          <a:ext cx="360362" cy="504825"/>
        </p:xfrm>
        <a:graphic>
          <a:graphicData uri="http://schemas.openxmlformats.org/presentationml/2006/ole">
            <p:oleObj spid="_x0000_s1032" name="Equation" r:id="rId9" imgW="203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 eaLnBrk="1" hangingPunct="1"/>
            <a:r>
              <a:rPr lang="id-ID" smtClean="0"/>
              <a:t>Medan Magnet tegak lurus terhadap sumbu loop persegi pangjang 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  <p:pic>
        <p:nvPicPr>
          <p:cNvPr id="26627" name="Picture 2" descr="C:\Users\user\Pictures\BG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950" y="1412875"/>
            <a:ext cx="5118100" cy="43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4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Torsi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     2-10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Untuk N lilitan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      2-11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/>
          </a:p>
        </p:txBody>
      </p:sp>
      <p:pic>
        <p:nvPicPr>
          <p:cNvPr id="10245" name="Picture 2" descr="C:\Users\user\Pictures\GBB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76250"/>
            <a:ext cx="34417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908175" y="3789363"/>
          <a:ext cx="2447925" cy="647700"/>
        </p:xfrm>
        <a:graphic>
          <a:graphicData uri="http://schemas.openxmlformats.org/presentationml/2006/ole">
            <p:oleObj spid="_x0000_s10242" name="Equation" r:id="rId4" imgW="914400" imgH="241200" progId="Equation.3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1979613" y="5373688"/>
          <a:ext cx="2376487" cy="576262"/>
        </p:xfrm>
        <a:graphic>
          <a:graphicData uri="http://schemas.openxmlformats.org/presentationml/2006/ole">
            <p:oleObj spid="_x0000_s10243" name="Equation" r:id="rId5" imgW="1015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03887"/>
          </a:xfrm>
        </p:spPr>
        <p:txBody>
          <a:bodyPr/>
          <a:lstStyle/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Jika kuantitas dari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         1-12	</a:t>
            </a: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Dimana : </a:t>
            </a:r>
            <a:r>
              <a:rPr lang="id-ID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 = moment magnetik dari loop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Sehingga Torsi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                      1-13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195513" y="1628775"/>
          <a:ext cx="1944687" cy="504825"/>
        </p:xfrm>
        <a:graphic>
          <a:graphicData uri="http://schemas.openxmlformats.org/presentationml/2006/ole">
            <p:oleObj spid="_x0000_s11266" name="Equation" r:id="rId3" imgW="571320" imgH="177480" progId="Equation.3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67" name="Equation" r:id="rId4" imgW="114120" imgH="215640" progId="Equation.3">
              <p:embed/>
            </p:oleObj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2124075" y="4221163"/>
          <a:ext cx="2136775" cy="792162"/>
        </p:xfrm>
        <a:graphic>
          <a:graphicData uri="http://schemas.openxmlformats.org/presentationml/2006/ole">
            <p:oleObj spid="_x0000_s11268" name="Equation" r:id="rId5" imgW="672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8313" y="836613"/>
            <a:ext cx="82073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id-ID" sz="2400">
                <a:latin typeface="Times New Roman" pitchFamily="18" charset="0"/>
                <a:cs typeface="Times New Roman" pitchFamily="18" charset="0"/>
              </a:rPr>
              <a:t>Sebuah kumparan berbentuk persegi  mempunyai </a:t>
            </a:r>
          </a:p>
          <a:p>
            <a:pPr marL="457200" indent="-457200" algn="just"/>
            <a:r>
              <a:rPr lang="id-ID" sz="2400">
                <a:latin typeface="Times New Roman" pitchFamily="18" charset="0"/>
                <a:cs typeface="Times New Roman" pitchFamily="18" charset="0"/>
              </a:rPr>
              <a:t>      100  lilitan dan  panjang sisi-sisinya adalah 0,5 m  terletak pada daerah dengan density fluks magnetik </a:t>
            </a:r>
            <a:r>
              <a:rPr lang="id-ID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 serba-sama sebesar  0,2 T. Jika torsi maksimum yang diberikan pada kumparan adalah   4 x 10</a:t>
            </a:r>
            <a:r>
              <a:rPr lang="id-ID" sz="2400" baseline="3000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 (Nm), berapakah arus yang mengalir dalam kumparan?  </a:t>
            </a:r>
          </a:p>
          <a:p>
            <a:pPr marL="457200" indent="-457200" algn="just">
              <a:buFontTx/>
              <a:buAutoNum type="arabicPeriod" startAt="2"/>
            </a:pPr>
            <a:r>
              <a:rPr lang="id-ID" sz="2400">
                <a:latin typeface="Times New Roman" pitchFamily="18" charset="0"/>
                <a:cs typeface="Times New Roman" pitchFamily="18" charset="0"/>
              </a:rPr>
              <a:t>Suatu elemen arus sepanjang  2 m terletak sepanjang sumbu </a:t>
            </a:r>
            <a:r>
              <a:rPr lang="id-ID" sz="24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 dengan titik tengahnya di titik asal. Arus itu besarnya 5 A dalam arah </a:t>
            </a:r>
            <a:r>
              <a:rPr lang="id-ID" sz="24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400" baseline="-25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. Jika ia mengalami gaya                         oleh medan </a:t>
            </a:r>
            <a:r>
              <a:rPr lang="id-ID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 serbasama, tentukan </a:t>
            </a:r>
            <a:r>
              <a:rPr lang="id-ID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/>
            <a:r>
              <a:rPr lang="id-ID" sz="2400">
                <a:latin typeface="Times New Roman" pitchFamily="18" charset="0"/>
                <a:cs typeface="Times New Roman" pitchFamily="18" charset="0"/>
              </a:rPr>
              <a:t>	</a:t>
            </a:r>
            <a:endParaRPr lang="id-ID" sz="2400" b="1" baseline="30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2290" name="Equation" r:id="rId3" imgW="114120" imgH="2156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840413" y="3759200"/>
          <a:ext cx="2260600" cy="504825"/>
        </p:xfrm>
        <a:graphic>
          <a:graphicData uri="http://schemas.openxmlformats.org/presentationml/2006/ole">
            <p:oleObj spid="_x0000_s12291" name="Equation" r:id="rId4" imgW="1282680" imgH="25380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2292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1. Solusi: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		T</a:t>
            </a:r>
            <a:r>
              <a:rPr lang="id-ID" sz="2800" smtClean="0">
                <a:latin typeface="Times New Roman" pitchFamily="18" charset="0"/>
                <a:cs typeface="Times New Roman" pitchFamily="18" charset="0"/>
              </a:rPr>
              <a:t> = NI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8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id-ID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id-ID" sz="2800" smtClean="0">
                <a:latin typeface="Times New Roman" pitchFamily="18" charset="0"/>
                <a:cs typeface="Times New Roman" pitchFamily="18" charset="0"/>
              </a:rPr>
              <a:t> I = 8 mA.	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2. Solusi: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id-ID" sz="2800" smtClean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28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id-ID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195513" y="4652963"/>
          <a:ext cx="4032250" cy="1152525"/>
        </p:xfrm>
        <a:graphic>
          <a:graphicData uri="http://schemas.openxmlformats.org/presentationml/2006/ole">
            <p:oleObj spid="_x0000_s13314" name="Equation" r:id="rId3" imgW="203184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19787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Gambar: 2-1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Arah      tegak lurus terhadap     dan   </a:t>
            </a:r>
          </a:p>
        </p:txBody>
      </p:sp>
      <p:pic>
        <p:nvPicPr>
          <p:cNvPr id="2055" name="Picture 3" descr="C:\Users\user\Pictures\Gbb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4700" y="765175"/>
            <a:ext cx="5054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011863" y="5561013"/>
          <a:ext cx="360362" cy="490537"/>
        </p:xfrm>
        <a:graphic>
          <a:graphicData uri="http://schemas.openxmlformats.org/presentationml/2006/ole">
            <p:oleObj spid="_x0000_s2051" name="Equation" r:id="rId5" imgW="152280" imgH="20304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7019925" y="5627688"/>
          <a:ext cx="360363" cy="465137"/>
        </p:xfrm>
        <a:graphic>
          <a:graphicData uri="http://schemas.openxmlformats.org/presentationml/2006/ole">
            <p:oleObj spid="_x0000_s2052" name="Equation" r:id="rId6" imgW="126720" imgH="177480" progId="Equation.3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2886075" y="5648325"/>
          <a:ext cx="390525" cy="487363"/>
        </p:xfrm>
        <a:graphic>
          <a:graphicData uri="http://schemas.openxmlformats.org/presentationml/2006/ole">
            <p:oleObj spid="_x0000_s2053" name="Equation" r:id="rId7" imgW="203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324492"/>
          </a:xfrm>
        </p:spPr>
        <p:txBody>
          <a:bodyPr/>
          <a:lstStyle/>
          <a:p>
            <a:pPr eaLnBrk="1" hangingPunct="1"/>
            <a:r>
              <a:rPr lang="id-ID" dirty="0" smtClean="0"/>
              <a:t>B = kerapatan fluks magnet (T)</a:t>
            </a:r>
          </a:p>
          <a:p>
            <a:pPr eaLnBrk="1" hangingPunct="1"/>
            <a:r>
              <a:rPr lang="id-ID" dirty="0" smtClean="0"/>
              <a:t>B = µ0 H, </a:t>
            </a:r>
          </a:p>
          <a:p>
            <a:pPr eaLnBrk="1" hangingPunct="1">
              <a:buNone/>
            </a:pPr>
            <a:r>
              <a:rPr lang="id-ID" dirty="0" smtClean="0"/>
              <a:t>	</a:t>
            </a:r>
            <a:r>
              <a:rPr lang="id-ID" dirty="0" smtClean="0"/>
              <a:t>dengan H = medan magnet </a:t>
            </a:r>
            <a:r>
              <a:rPr lang="id-ID" dirty="0" smtClean="0">
                <a:sym typeface="Wingdings" pitchFamily="2" charset="2"/>
              </a:rPr>
              <a:t> rung hampa</a:t>
            </a:r>
          </a:p>
          <a:p>
            <a:pPr eaLnBrk="1" hangingPunct="1">
              <a:buNone/>
            </a:pPr>
            <a:r>
              <a:rPr lang="id-ID" dirty="0" smtClean="0">
                <a:sym typeface="Wingdings" pitchFamily="2" charset="2"/>
              </a:rPr>
              <a:t>	</a:t>
            </a:r>
            <a:r>
              <a:rPr lang="id-ID" dirty="0" smtClean="0"/>
              <a:t> µ0 = 4</a:t>
            </a:r>
            <a:r>
              <a:rPr lang="el-GR" dirty="0" smtClean="0"/>
              <a:t>π</a:t>
            </a:r>
            <a:r>
              <a:rPr lang="id-ID" dirty="0" smtClean="0"/>
              <a:t> x 10-7</a:t>
            </a:r>
            <a:endParaRPr lang="id-ID" dirty="0" smtClean="0"/>
          </a:p>
          <a:p>
            <a:pPr eaLnBrk="1" hangingPunct="1">
              <a:buNone/>
            </a:pP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    Ingat pada Electrostatic :</a:t>
            </a:r>
          </a:p>
          <a:p>
            <a:pPr eaLnBrk="1" hangingPunct="1">
              <a:buNone/>
            </a:pPr>
            <a:endParaRPr lang="id-ID" dirty="0" smtClean="0"/>
          </a:p>
          <a:p>
            <a:pPr eaLnBrk="1" hangingPunct="1">
              <a:buNone/>
            </a:pPr>
            <a:endParaRPr lang="id-ID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000364" y="4500570"/>
            <a:ext cx="2786082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D = </a:t>
            </a:r>
            <a:r>
              <a:rPr lang="el-GR" sz="2800" dirty="0" smtClean="0">
                <a:solidFill>
                  <a:schemeClr val="tx1"/>
                </a:solidFill>
              </a:rPr>
              <a:t>ε</a:t>
            </a:r>
            <a:r>
              <a:rPr lang="id-ID" sz="2800" dirty="0" smtClean="0">
                <a:solidFill>
                  <a:schemeClr val="tx1"/>
                </a:solidFill>
              </a:rPr>
              <a:t> E</a:t>
            </a: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2-3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Gaya yang dinyatakan oleh Persamaan.  2-3 dikenal      sebagai gaya Lorentz. </a:t>
            </a:r>
          </a:p>
          <a:p>
            <a:pPr eaLnBrk="1" hangingPunct="1"/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Beberapa perbedaan penting antara gaya listrik dan gaya magnetik adalah: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1.  Gaya listrik selalu dalam arah medan listrik,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sedangkan gaya magnet selalu tegak lurus terhadap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medan magnet.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3" imgW="11412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22425" y="701675"/>
          <a:ext cx="3309938" cy="935038"/>
        </p:xfrm>
        <a:graphic>
          <a:graphicData uri="http://schemas.openxmlformats.org/presentationml/2006/ole">
            <p:oleObj spid="_x0000_s3075" name="Equation" r:id="rId4" imgW="18666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 Sedangkan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gaya listrik bekerja pada sebuah partikel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bermuatan apakah muatan tersebut bergerak atau tidak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bergerak, gaya magnet hanya bekerja pada muatan yang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bergerak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3.   Gaya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listrik 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harus mengeluarkan energi untuk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memindahkan partikel bermuatan, sedangkan gaya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magnetik tidak mengeluarkan energi ketika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memindahkan sebuah partikel.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/>
              <a:t> </a:t>
            </a:r>
            <a:r>
              <a:rPr lang="id-ID" dirty="0" smtClean="0"/>
              <a:t>        </a:t>
            </a:r>
            <a:r>
              <a:rPr lang="id-ID" dirty="0"/>
              <a:t> 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Karena gaya magnet      selalu tegak lurus terhadap,   maka              Oleh karena itu, kerja yang dilakukan ketika partikel dipindahkan sejauh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                  adalah: 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								    2-4</a:t>
            </a:r>
          </a:p>
          <a:p>
            <a:pPr lvl="1"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Karena tidak ada kerja yang dilakukan, medan  magnet tidak dapat mengubah energi kinetik dari partikel bermuatan, medan magnet dapat mengubah arah gerak dari partikel bermuatan tetapi tidak dapat mengubah kecepatan. 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635375" y="461963"/>
          <a:ext cx="288925" cy="504825"/>
        </p:xfrm>
        <a:graphic>
          <a:graphicData uri="http://schemas.openxmlformats.org/presentationml/2006/ole">
            <p:oleObj spid="_x0000_s4099" name="Equation" r:id="rId4" imgW="203040" imgH="25380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7740650" y="476250"/>
          <a:ext cx="279400" cy="449263"/>
        </p:xfrm>
        <a:graphic>
          <a:graphicData uri="http://schemas.openxmlformats.org/presentationml/2006/ole">
            <p:oleObj spid="_x0000_s4100" name="Equation" r:id="rId5" imgW="126720" imgH="177480" progId="Equation.3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1619250" y="882650"/>
          <a:ext cx="985838" cy="485775"/>
        </p:xfrm>
        <a:graphic>
          <a:graphicData uri="http://schemas.openxmlformats.org/presentationml/2006/ole">
            <p:oleObj spid="_x0000_s4101" name="Equation" r:id="rId6" imgW="672840" imgH="253800" progId="Equation.3">
              <p:embed/>
            </p:oleObj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827088" y="1700213"/>
          <a:ext cx="1360487" cy="468312"/>
        </p:xfrm>
        <a:graphic>
          <a:graphicData uri="http://schemas.openxmlformats.org/presentationml/2006/ole">
            <p:oleObj spid="_x0000_s4102" name="Equation" r:id="rId7" imgW="558720" imgH="215640" progId="Equation.3">
              <p:embed/>
            </p:oleObj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1835150" y="2565400"/>
          <a:ext cx="5113338" cy="666750"/>
        </p:xfrm>
        <a:graphic>
          <a:graphicData uri="http://schemas.openxmlformats.org/presentationml/2006/ole">
            <p:oleObj spid="_x0000_s4103" name="Equation" r:id="rId8" imgW="18158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Contoh: 2.1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Sebuah elektron bergerak dalam arah x positip tegak lurus medan magnet mengalami pembelokan  dalam arah z negatif.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    Bagaimana arah medan magnetnya?</a:t>
            </a:r>
          </a:p>
          <a:p>
            <a:pPr eaLnBrk="1" hangingPunct="1"/>
            <a:r>
              <a:rPr lang="id-ID" smtClean="0">
                <a:latin typeface="Times New Roman" pitchFamily="18" charset="0"/>
                <a:cs typeface="Times New Roman" pitchFamily="18" charset="0"/>
              </a:rPr>
              <a:t>Contoh: 2.2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	Sebuah proton bergerak dengan kecepatan 2 x 10</a:t>
            </a:r>
            <a:r>
              <a:rPr lang="id-ID" sz="3000" baseline="300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 m/s     melalui medan magnet dengan kerapatan fluks magnet sebesar 2,5 T mengalami gaya magnet sebesar 4 x 10</a:t>
            </a:r>
            <a:r>
              <a:rPr lang="id-ID" baseline="30000" smtClean="0">
                <a:latin typeface="Times New Roman" pitchFamily="18" charset="0"/>
                <a:cs typeface="Times New Roman" pitchFamily="18" charset="0"/>
              </a:rPr>
              <a:t>13  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 N. Berapa sudut antara medan magnet dan kecepatan proton itu? 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2.1  kearah y positif,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2.2 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187450" y="1557338"/>
          <a:ext cx="1008063" cy="1200150"/>
        </p:xfrm>
        <a:graphic>
          <a:graphicData uri="http://schemas.openxmlformats.org/presentationml/2006/ole">
            <p:oleObj spid="_x0000_s5122" name="Equation" r:id="rId3" imgW="54576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1253</TotalTime>
  <Words>276</Words>
  <Application>Microsoft Office PowerPoint</Application>
  <PresentationFormat>On-screen Show (4:3)</PresentationFormat>
  <Paragraphs>188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Times New Roman</vt:lpstr>
      <vt:lpstr>Symbol</vt:lpstr>
      <vt:lpstr>Flow</vt:lpstr>
      <vt:lpstr>Equation</vt:lpstr>
      <vt:lpstr>BAB 2 Magnetostatik </vt:lpstr>
      <vt:lpstr>                                                                                                                                                                                                                        1.1 Gaya Magnetik dan Torsi</vt:lpstr>
      <vt:lpstr>Slide 3</vt:lpstr>
      <vt:lpstr>Slide 4</vt:lpstr>
      <vt:lpstr>Slide 5</vt:lpstr>
      <vt:lpstr>Slide 6</vt:lpstr>
      <vt:lpstr>Slide 7</vt:lpstr>
      <vt:lpstr>Slide 8</vt:lpstr>
      <vt:lpstr>Slide 9</vt:lpstr>
      <vt:lpstr>2.2 Gaya Magnetik pada Konduktor yang           dialiri arus</vt:lpstr>
      <vt:lpstr>Soal</vt:lpstr>
      <vt:lpstr>Slide 12</vt:lpstr>
      <vt:lpstr>Slide 13</vt:lpstr>
      <vt:lpstr>Slide 14</vt:lpstr>
      <vt:lpstr>Soal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 Magnetostatik</dc:title>
  <dc:creator>user</dc:creator>
  <cp:lastModifiedBy>DELL</cp:lastModifiedBy>
  <cp:revision>102</cp:revision>
  <dcterms:created xsi:type="dcterms:W3CDTF">2011-03-13T07:48:49Z</dcterms:created>
  <dcterms:modified xsi:type="dcterms:W3CDTF">2016-04-06T05:16:25Z</dcterms:modified>
</cp:coreProperties>
</file>