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9" r:id="rId4"/>
    <p:sldId id="276" r:id="rId5"/>
    <p:sldId id="277" r:id="rId6"/>
    <p:sldId id="278" r:id="rId7"/>
    <p:sldId id="261" r:id="rId8"/>
    <p:sldId id="263" r:id="rId9"/>
    <p:sldId id="264" r:id="rId10"/>
    <p:sldId id="265" r:id="rId11"/>
    <p:sldId id="266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0" autoAdjust="0"/>
    <p:restoredTop sz="94660"/>
  </p:normalViewPr>
  <p:slideViewPr>
    <p:cSldViewPr>
      <p:cViewPr>
        <p:scale>
          <a:sx n="66" d="100"/>
          <a:sy n="66" d="100"/>
        </p:scale>
        <p:origin x="-204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689A30-F396-4994-8C2B-B5606E122F37}" type="datetimeFigureOut">
              <a:rPr lang="id-ID" smtClean="0"/>
              <a:pPr/>
              <a:t>11/05/2016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29B656-4771-41CF-AECD-27BF9C16039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9A30-F396-4994-8C2B-B5606E122F37}" type="datetimeFigureOut">
              <a:rPr lang="id-ID" smtClean="0"/>
              <a:pPr/>
              <a:t>11/05/2016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9B656-4771-41CF-AECD-27BF9C16039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9A30-F396-4994-8C2B-B5606E122F37}" type="datetimeFigureOut">
              <a:rPr lang="id-ID" smtClean="0"/>
              <a:pPr/>
              <a:t>11/05/2016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9B656-4771-41CF-AECD-27BF9C16039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9A30-F396-4994-8C2B-B5606E122F37}" type="datetimeFigureOut">
              <a:rPr lang="id-ID" smtClean="0"/>
              <a:pPr/>
              <a:t>11/05/2016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9B656-4771-41CF-AECD-27BF9C16039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9A30-F396-4994-8C2B-B5606E122F37}" type="datetimeFigureOut">
              <a:rPr lang="id-ID" smtClean="0"/>
              <a:pPr/>
              <a:t>11/05/2016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9B656-4771-41CF-AECD-27BF9C16039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9A30-F396-4994-8C2B-B5606E122F37}" type="datetimeFigureOut">
              <a:rPr lang="id-ID" smtClean="0"/>
              <a:pPr/>
              <a:t>11/05/2016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9B656-4771-41CF-AECD-27BF9C16039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9A30-F396-4994-8C2B-B5606E122F37}" type="datetimeFigureOut">
              <a:rPr lang="id-ID" smtClean="0"/>
              <a:pPr/>
              <a:t>11/05/2016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9B656-4771-41CF-AECD-27BF9C16039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9A30-F396-4994-8C2B-B5606E122F37}" type="datetimeFigureOut">
              <a:rPr lang="id-ID" smtClean="0"/>
              <a:pPr/>
              <a:t>11/05/2016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9B656-4771-41CF-AECD-27BF9C16039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9A30-F396-4994-8C2B-B5606E122F37}" type="datetimeFigureOut">
              <a:rPr lang="id-ID" smtClean="0"/>
              <a:pPr/>
              <a:t>11/05/2016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9B656-4771-41CF-AECD-27BF9C16039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689A30-F396-4994-8C2B-B5606E122F37}" type="datetimeFigureOut">
              <a:rPr lang="id-ID" smtClean="0"/>
              <a:pPr/>
              <a:t>11/05/2016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9B656-4771-41CF-AECD-27BF9C16039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689A30-F396-4994-8C2B-B5606E122F37}" type="datetimeFigureOut">
              <a:rPr lang="id-ID" smtClean="0"/>
              <a:pPr/>
              <a:t>11/05/2016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29B656-4771-41CF-AECD-27BF9C16039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689A30-F396-4994-8C2B-B5606E122F37}" type="datetimeFigureOut">
              <a:rPr lang="id-ID" smtClean="0"/>
              <a:pPr/>
              <a:t>11/05/2016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29B656-4771-41CF-AECD-27BF9C16039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id-ID" dirty="0" smtClean="0"/>
          </a:p>
          <a:p>
            <a:pPr algn="just">
              <a:buFont typeface="Wingdings" pitchFamily="2" charset="2"/>
              <a:buChar char="Ø"/>
            </a:pPr>
            <a:r>
              <a:rPr lang="id-ID" dirty="0" smtClean="0"/>
              <a:t>3-1   Sifat-sifat bahan magnetik.</a:t>
            </a:r>
          </a:p>
          <a:p>
            <a:pPr algn="just">
              <a:buNone/>
            </a:pPr>
            <a:r>
              <a:rPr lang="id-ID" dirty="0" smtClean="0"/>
              <a:t>		1. Diamagnetik  </a:t>
            </a:r>
          </a:p>
          <a:p>
            <a:pPr algn="just">
              <a:buNone/>
            </a:pPr>
            <a:r>
              <a:rPr lang="id-ID" dirty="0" smtClean="0"/>
              <a:t>		    </a:t>
            </a:r>
            <a:r>
              <a:rPr lang="id-ID" sz="2400" dirty="0" smtClean="0"/>
              <a:t>misalnya: Bismuth </a:t>
            </a:r>
            <a:r>
              <a:rPr lang="id-ID" sz="2400" dirty="0" smtClean="0">
                <a:sym typeface="Symbol"/>
              </a:rPr>
              <a:t> </a:t>
            </a:r>
            <a:r>
              <a:rPr lang="id-ID" sz="2400" i="1" dirty="0" smtClean="0">
                <a:sym typeface="Symbol"/>
              </a:rPr>
              <a:t></a:t>
            </a:r>
            <a:r>
              <a:rPr lang="id-ID" sz="2400" i="1" baseline="-25000" dirty="0" smtClean="0">
                <a:sym typeface="Symbol"/>
              </a:rPr>
              <a:t>r</a:t>
            </a:r>
            <a:r>
              <a:rPr lang="id-ID" sz="2400" dirty="0" smtClean="0">
                <a:sym typeface="Symbol"/>
              </a:rPr>
              <a:t> = 0,99999860</a:t>
            </a:r>
          </a:p>
          <a:p>
            <a:pPr algn="just">
              <a:buNone/>
            </a:pPr>
            <a:r>
              <a:rPr lang="id-ID" sz="2400" dirty="0" smtClean="0">
                <a:sym typeface="Symbol"/>
              </a:rPr>
              <a:t>		                    Paraffin   </a:t>
            </a:r>
            <a:r>
              <a:rPr lang="id-ID" sz="2400" i="1" dirty="0" smtClean="0">
                <a:sym typeface="Symbol"/>
              </a:rPr>
              <a:t></a:t>
            </a:r>
            <a:r>
              <a:rPr lang="id-ID" sz="2400" i="1" baseline="-25000" dirty="0" smtClean="0">
                <a:sym typeface="Symbol"/>
              </a:rPr>
              <a:t>r</a:t>
            </a:r>
            <a:r>
              <a:rPr lang="id-ID" sz="2400" dirty="0" smtClean="0">
                <a:sym typeface="Symbol"/>
              </a:rPr>
              <a:t> = 0,99999942</a:t>
            </a:r>
          </a:p>
          <a:p>
            <a:pPr algn="just">
              <a:buNone/>
            </a:pPr>
            <a:r>
              <a:rPr lang="id-ID" sz="2400" dirty="0" smtClean="0">
                <a:sym typeface="Symbol"/>
              </a:rPr>
              <a:t>	  	                    Wood      </a:t>
            </a:r>
            <a:r>
              <a:rPr lang="id-ID" sz="2400" i="1" dirty="0" smtClean="0">
                <a:sym typeface="Symbol"/>
              </a:rPr>
              <a:t></a:t>
            </a:r>
            <a:r>
              <a:rPr lang="id-ID" sz="2400" i="1" baseline="-25000" dirty="0" smtClean="0">
                <a:sym typeface="Symbol"/>
              </a:rPr>
              <a:t>r</a:t>
            </a:r>
            <a:r>
              <a:rPr lang="id-ID" sz="2400" dirty="0" smtClean="0">
                <a:sym typeface="Symbol"/>
              </a:rPr>
              <a:t> = 0,99999950</a:t>
            </a:r>
          </a:p>
          <a:p>
            <a:pPr algn="just">
              <a:buNone/>
            </a:pPr>
            <a:r>
              <a:rPr lang="id-ID" sz="2400" dirty="0" smtClean="0">
                <a:sym typeface="Symbol"/>
              </a:rPr>
              <a:t>			           Silver      </a:t>
            </a:r>
            <a:r>
              <a:rPr lang="id-ID" sz="2400" i="1" dirty="0" smtClean="0">
                <a:sym typeface="Symbol"/>
              </a:rPr>
              <a:t></a:t>
            </a:r>
            <a:r>
              <a:rPr lang="id-ID" sz="2400" i="1" baseline="-25000" dirty="0" smtClean="0">
                <a:sym typeface="Symbol"/>
              </a:rPr>
              <a:t>r</a:t>
            </a:r>
            <a:r>
              <a:rPr lang="id-ID" sz="2400" dirty="0" smtClean="0">
                <a:sym typeface="Symbol"/>
              </a:rPr>
              <a:t> = 0,99999981 </a:t>
            </a:r>
            <a:r>
              <a:rPr lang="id-ID" dirty="0" smtClean="0"/>
              <a:t>	</a:t>
            </a:r>
          </a:p>
          <a:p>
            <a:pPr>
              <a:buFont typeface="Wingdings" pitchFamily="2" charset="2"/>
              <a:buChar char="Ø"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/>
              <a:t>BAB  III</a:t>
            </a:r>
            <a:br>
              <a:rPr lang="id-ID" sz="3200" dirty="0" smtClean="0"/>
            </a:br>
            <a:r>
              <a:rPr lang="id-ID" sz="3200" dirty="0" smtClean="0"/>
              <a:t>MEDAN  MAGNETIK  STATIS  DARI</a:t>
            </a:r>
            <a:br>
              <a:rPr lang="id-ID" sz="3200" dirty="0" smtClean="0"/>
            </a:br>
            <a:r>
              <a:rPr lang="id-ID" sz="3200" dirty="0" smtClean="0"/>
              <a:t>BAHAN-BAHAN  MAGNETIK 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r>
              <a:rPr lang="id-ID" dirty="0" smtClean="0"/>
              <a:t>Perubahan ke arah Tangensial</a:t>
            </a:r>
          </a:p>
          <a:p>
            <a:pPr>
              <a:buNone/>
            </a:pPr>
            <a:r>
              <a:rPr lang="id-ID" dirty="0" smtClean="0"/>
              <a:t>	Hukum Ampere</a:t>
            </a:r>
          </a:p>
          <a:p>
            <a:pPr>
              <a:buNone/>
            </a:pPr>
            <a:r>
              <a:rPr lang="id-ID" dirty="0" smtClean="0"/>
              <a:t>								        3-4</a:t>
            </a:r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	Karena      kecil, sehingga </a:t>
            </a:r>
            <a:r>
              <a:rPr lang="id-ID" i="1" dirty="0" smtClean="0"/>
              <a:t>H</a:t>
            </a:r>
            <a:r>
              <a:rPr lang="id-ID" i="1" baseline="-25000" dirty="0" smtClean="0"/>
              <a:t>t</a:t>
            </a:r>
            <a:r>
              <a:rPr lang="id-ID" dirty="0" smtClean="0"/>
              <a:t> uniform terhadap     . Maka ;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								3-5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jika </a:t>
            </a:r>
            <a:r>
              <a:rPr lang="id-ID" i="1" dirty="0" smtClean="0"/>
              <a:t>K</a:t>
            </a:r>
            <a:r>
              <a:rPr lang="id-ID" dirty="0" smtClean="0"/>
              <a:t> = </a:t>
            </a:r>
            <a:r>
              <a:rPr lang="id-ID" i="1" dirty="0" smtClean="0"/>
              <a:t>0, </a:t>
            </a:r>
            <a:r>
              <a:rPr lang="id-ID" dirty="0" smtClean="0"/>
              <a:t>maka :</a:t>
            </a:r>
          </a:p>
          <a:p>
            <a:pPr>
              <a:buNone/>
            </a:pPr>
            <a:endParaRPr lang="id-ID" i="1" dirty="0" smtClean="0"/>
          </a:p>
          <a:p>
            <a:pPr>
              <a:buNone/>
            </a:pPr>
            <a:r>
              <a:rPr lang="id-ID" i="1" dirty="0" smtClean="0"/>
              <a:t>								        </a:t>
            </a:r>
            <a:r>
              <a:rPr lang="id-ID" dirty="0" smtClean="0"/>
              <a:t>3-6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691680" y="1340768"/>
          <a:ext cx="4392488" cy="792088"/>
        </p:xfrm>
        <a:graphic>
          <a:graphicData uri="http://schemas.openxmlformats.org/presentationml/2006/ole">
            <p:oleObj spid="_x0000_s21507" name="Equation" r:id="rId3" imgW="1879560" imgH="38088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137680" y="2305900"/>
          <a:ext cx="527298" cy="448940"/>
        </p:xfrm>
        <a:graphic>
          <a:graphicData uri="http://schemas.openxmlformats.org/presentationml/2006/ole">
            <p:oleObj spid="_x0000_s21509" name="Equation" r:id="rId4" imgW="190440" imgH="17748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455861" y="2722321"/>
          <a:ext cx="527050" cy="447675"/>
        </p:xfrm>
        <a:graphic>
          <a:graphicData uri="http://schemas.openxmlformats.org/presentationml/2006/ole">
            <p:oleObj spid="_x0000_s21510" name="Equation" r:id="rId5" imgW="190440" imgH="17748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1763688" y="3653876"/>
          <a:ext cx="3024336" cy="552698"/>
        </p:xfrm>
        <a:graphic>
          <a:graphicData uri="http://schemas.openxmlformats.org/presentationml/2006/ole">
            <p:oleObj spid="_x0000_s21512" name="Equation" r:id="rId6" imgW="1282680" imgH="241200" progId="Equation.3">
              <p:embed/>
            </p:oleObj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1979712" y="5532870"/>
          <a:ext cx="1800200" cy="648072"/>
        </p:xfrm>
        <a:graphic>
          <a:graphicData uri="http://schemas.openxmlformats.org/presentationml/2006/ole">
            <p:oleObj spid="_x0000_s21514" name="Equation" r:id="rId7" imgW="5968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/>
          <a:lstStyle/>
          <a:p>
            <a:r>
              <a:rPr lang="id-ID" dirty="0" smtClean="0"/>
              <a:t>Perubahan ke arah Normal</a:t>
            </a:r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									3-8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Diasumsikan bahwa     cukup kecil, sehingga </a:t>
            </a:r>
            <a:r>
              <a:rPr lang="id-ID" i="1" dirty="0" smtClean="0"/>
              <a:t>B</a:t>
            </a:r>
            <a:r>
              <a:rPr lang="id-ID" i="1" baseline="-25000" dirty="0" smtClean="0"/>
              <a:t>n</a:t>
            </a:r>
            <a:r>
              <a:rPr lang="id-ID" dirty="0" smtClean="0"/>
              <a:t> tidak berubah pada permukaan. </a:t>
            </a:r>
          </a:p>
          <a:p>
            <a:pPr>
              <a:buNone/>
            </a:pPr>
            <a:r>
              <a:rPr lang="id-ID" dirty="0" smtClean="0"/>
              <a:t>	Sehingga persamaan 3-8 menjadi:</a:t>
            </a:r>
          </a:p>
          <a:p>
            <a:pPr>
              <a:buNone/>
            </a:pPr>
            <a:r>
              <a:rPr lang="id-ID" dirty="0" smtClean="0"/>
              <a:t>									3-9</a:t>
            </a:r>
          </a:p>
          <a:p>
            <a:pPr>
              <a:buNone/>
            </a:pPr>
            <a:r>
              <a:rPr lang="id-ID" dirty="0" smtClean="0"/>
              <a:t>	</a:t>
            </a:r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475656" y="1470270"/>
          <a:ext cx="3744416" cy="792088"/>
        </p:xfrm>
        <a:graphic>
          <a:graphicData uri="http://schemas.openxmlformats.org/presentationml/2006/ole">
            <p:oleObj spid="_x0000_s22531" name="Equation" r:id="rId3" imgW="1739880" imgH="38088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254940" y="2435402"/>
          <a:ext cx="402332" cy="376932"/>
        </p:xfrm>
        <a:graphic>
          <a:graphicData uri="http://schemas.openxmlformats.org/presentationml/2006/ole">
            <p:oleObj spid="_x0000_s22533" name="Equation" r:id="rId4" imgW="228600" imgH="17748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619672" y="3789040"/>
          <a:ext cx="1584176" cy="576064"/>
        </p:xfrm>
        <a:graphic>
          <a:graphicData uri="http://schemas.openxmlformats.org/presentationml/2006/ole">
            <p:oleObj spid="_x0000_s22535" name="Equation" r:id="rId5" imgW="571320" imgH="241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2536" name="Equation" r:id="rId6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Contoh: 3-1</a:t>
            </a:r>
          </a:p>
          <a:p>
            <a:pPr>
              <a:buNone/>
            </a:pPr>
            <a:r>
              <a:rPr lang="id-ID" dirty="0" smtClean="0"/>
              <a:t>	Suatu bidang perbatasan antara dua media dengan permeabilitas masing-masing     dan</a:t>
            </a:r>
          </a:p>
          <a:p>
            <a:pPr>
              <a:buNone/>
            </a:pPr>
            <a:r>
              <a:rPr lang="id-ID" dirty="0" smtClean="0"/>
              <a:t>	     , seperti 3-5. Dapatkan hubungan sudut dan    . Asumsikan bahwa media-media tersebut isotropis dengan </a:t>
            </a:r>
            <a:r>
              <a:rPr lang="id-ID" b="1" dirty="0" smtClean="0"/>
              <a:t>B</a:t>
            </a:r>
            <a:r>
              <a:rPr lang="id-ID" dirty="0" smtClean="0"/>
              <a:t> dan </a:t>
            </a:r>
            <a:r>
              <a:rPr lang="id-ID" b="1" dirty="0" smtClean="0"/>
              <a:t>H</a:t>
            </a:r>
            <a:r>
              <a:rPr lang="id-ID" dirty="0" smtClean="0"/>
              <a:t> mempunyai arah yang sama. 	 </a:t>
            </a:r>
          </a:p>
          <a:p>
            <a:pPr>
              <a:buNone/>
            </a:pPr>
            <a:r>
              <a:rPr lang="id-ID" dirty="0" smtClean="0"/>
              <a:t>			        </a:t>
            </a:r>
            <a:r>
              <a:rPr lang="id-ID" sz="1600" dirty="0" smtClean="0"/>
              <a:t>Normal</a:t>
            </a:r>
            <a:r>
              <a:rPr lang="id-ID" dirty="0" smtClean="0"/>
              <a:t>			</a:t>
            </a:r>
          </a:p>
          <a:p>
            <a:pPr>
              <a:buNone/>
            </a:pPr>
            <a:r>
              <a:rPr lang="id-ID" dirty="0" smtClean="0"/>
              <a:t>						     </a:t>
            </a:r>
            <a:r>
              <a:rPr lang="id-ID" sz="1600" dirty="0" smtClean="0"/>
              <a:t>medium 1</a:t>
            </a:r>
          </a:p>
          <a:p>
            <a:pPr>
              <a:buNone/>
            </a:pPr>
            <a:r>
              <a:rPr lang="id-ID" dirty="0" smtClean="0"/>
              <a:t>							           </a:t>
            </a:r>
            <a:r>
              <a:rPr lang="id-ID" sz="1600" dirty="0" smtClean="0"/>
              <a:t>Perbatasan</a:t>
            </a:r>
          </a:p>
          <a:p>
            <a:pPr>
              <a:buNone/>
            </a:pPr>
            <a:endParaRPr lang="id-ID" sz="1600" dirty="0" smtClean="0"/>
          </a:p>
          <a:p>
            <a:pPr>
              <a:buNone/>
            </a:pPr>
            <a:endParaRPr lang="id-ID" sz="1600" dirty="0" smtClean="0"/>
          </a:p>
          <a:p>
            <a:pPr>
              <a:buNone/>
            </a:pPr>
            <a:r>
              <a:rPr lang="id-ID" sz="1600" dirty="0" smtClean="0"/>
              <a:t>	Garis medan </a:t>
            </a:r>
            <a:r>
              <a:rPr lang="id-ID" sz="1600" b="1" dirty="0" smtClean="0"/>
              <a:t>B</a:t>
            </a:r>
            <a:r>
              <a:rPr lang="id-ID" sz="1600" dirty="0" smtClean="0"/>
              <a:t> atau </a:t>
            </a:r>
            <a:r>
              <a:rPr lang="id-ID" sz="1600" b="1" dirty="0" smtClean="0"/>
              <a:t>H</a:t>
            </a:r>
            <a:r>
              <a:rPr lang="id-ID" sz="1600" dirty="0" smtClean="0"/>
              <a:t>		 	        medium 2</a:t>
            </a:r>
          </a:p>
          <a:p>
            <a:pPr>
              <a:buNone/>
            </a:pPr>
            <a:endParaRPr lang="id-ID" sz="1600" dirty="0" smtClean="0"/>
          </a:p>
          <a:p>
            <a:pPr>
              <a:buNone/>
            </a:pPr>
            <a:r>
              <a:rPr lang="id-ID" sz="1600" dirty="0" smtClean="0"/>
              <a:t>	</a:t>
            </a:r>
          </a:p>
          <a:p>
            <a:pPr>
              <a:buNone/>
            </a:pPr>
            <a:r>
              <a:rPr lang="id-ID" sz="1600" dirty="0" smtClean="0"/>
              <a:t>                                                      Gambar: 3-5</a:t>
            </a:r>
            <a:endParaRPr lang="id-ID" sz="1600" dirty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7179364" y="1123620"/>
          <a:ext cx="648072" cy="648634"/>
        </p:xfrm>
        <a:graphic>
          <a:graphicData uri="http://schemas.openxmlformats.org/presentationml/2006/ole">
            <p:oleObj spid="_x0000_s28675" name="Equation" r:id="rId3" imgW="177480" imgH="215640" progId="Equation.3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856050" y="1527764"/>
          <a:ext cx="619606" cy="684014"/>
        </p:xfrm>
        <a:graphic>
          <a:graphicData uri="http://schemas.openxmlformats.org/presentationml/2006/ole">
            <p:oleObj spid="_x0000_s28677" name="Equation" r:id="rId4" imgW="190440" imgH="215640" progId="Equation.3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8186914" y="1628800"/>
          <a:ext cx="520948" cy="539998"/>
        </p:xfrm>
        <a:graphic>
          <a:graphicData uri="http://schemas.openxmlformats.org/presentationml/2006/ole">
            <p:oleObj spid="_x0000_s28679" name="Equation" r:id="rId5" imgW="177480" imgH="215640" progId="Equation.3">
              <p:embed/>
            </p:oleObj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1548226" y="1931346"/>
          <a:ext cx="455290" cy="612006"/>
        </p:xfrm>
        <a:graphic>
          <a:graphicData uri="http://schemas.openxmlformats.org/presentationml/2006/ole">
            <p:oleObj spid="_x0000_s28681" name="Equation" r:id="rId6" imgW="190440" imgH="215640" progId="Equation.3">
              <p:embed/>
            </p:oleObj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1619672" y="4797152"/>
            <a:ext cx="50405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807804" y="4833156"/>
            <a:ext cx="25202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3887924" y="3825044"/>
            <a:ext cx="115212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2771800" y="4797152"/>
            <a:ext cx="12961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5796137" y="4192622"/>
          <a:ext cx="432048" cy="504056"/>
        </p:xfrm>
        <a:graphic>
          <a:graphicData uri="http://schemas.openxmlformats.org/presentationml/2006/ole">
            <p:oleObj spid="_x0000_s28682" name="Equation" r:id="rId7" imgW="177480" imgH="215640" progId="Equation.3">
              <p:embed/>
            </p:oleObj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5853630" y="5129288"/>
          <a:ext cx="432048" cy="504056"/>
        </p:xfrm>
        <a:graphic>
          <a:graphicData uri="http://schemas.openxmlformats.org/presentationml/2006/ole">
            <p:oleObj spid="_x0000_s28683" name="Equation" r:id="rId8" imgW="190440" imgH="215640" progId="Equation.3">
              <p:embed/>
            </p:oleObj>
          </a:graphicData>
        </a:graphic>
      </p:graphicFrame>
      <p:sp>
        <p:nvSpPr>
          <p:cNvPr id="27" name="Arc 26"/>
          <p:cNvSpPr/>
          <p:nvPr/>
        </p:nvSpPr>
        <p:spPr>
          <a:xfrm>
            <a:off x="3563888" y="3774526"/>
            <a:ext cx="936104" cy="720080"/>
          </a:xfrm>
          <a:prstGeom prst="arc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Arc 27"/>
          <p:cNvSpPr/>
          <p:nvPr/>
        </p:nvSpPr>
        <p:spPr>
          <a:xfrm rot="10800000">
            <a:off x="3462852" y="4638621"/>
            <a:ext cx="1224136" cy="108012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3995936" y="3933056"/>
          <a:ext cx="520700" cy="539750"/>
        </p:xfrm>
        <a:graphic>
          <a:graphicData uri="http://schemas.openxmlformats.org/presentationml/2006/ole">
            <p:oleObj spid="_x0000_s28684" name="Equation" r:id="rId9" imgW="177480" imgH="215640" progId="Equation.3">
              <p:embed/>
            </p:oleObj>
          </a:graphicData>
        </a:graphic>
      </p:graphicFrame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3563888" y="5013176"/>
          <a:ext cx="455613" cy="612775"/>
        </p:xfrm>
        <a:graphic>
          <a:graphicData uri="http://schemas.openxmlformats.org/presentationml/2006/ole">
            <p:oleObj spid="_x0000_s28685" name="Equation" r:id="rId10" imgW="1904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r>
              <a:rPr lang="id-ID" dirty="0" smtClean="0"/>
              <a:t>Dari hubungan syarat batas, diperoleh</a:t>
            </a:r>
          </a:p>
          <a:p>
            <a:pPr>
              <a:buNone/>
            </a:pPr>
            <a:r>
              <a:rPr lang="id-ID" dirty="0" smtClean="0"/>
              <a:t>	           dan           				   3-10</a:t>
            </a:r>
          </a:p>
          <a:p>
            <a:pPr>
              <a:buNone/>
            </a:pPr>
            <a:r>
              <a:rPr lang="id-ID" dirty="0" smtClean="0"/>
              <a:t>	dari gambar : 3-5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		       dan				   3-11                   </a:t>
            </a:r>
          </a:p>
          <a:p>
            <a:pPr>
              <a:buNone/>
            </a:pPr>
            <a:r>
              <a:rPr lang="id-ID" dirty="0" smtClean="0"/>
              <a:t>			       dan 	                 	   3-12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dimana:</a:t>
            </a:r>
          </a:p>
          <a:p>
            <a:pPr>
              <a:buNone/>
            </a:pPr>
            <a:r>
              <a:rPr lang="id-ID" dirty="0" smtClean="0"/>
              <a:t>	B</a:t>
            </a:r>
            <a:r>
              <a:rPr lang="id-ID" baseline="-25000" dirty="0" smtClean="0"/>
              <a:t>1</a:t>
            </a:r>
            <a:r>
              <a:rPr lang="id-ID" dirty="0" smtClean="0"/>
              <a:t> = magnitude </a:t>
            </a:r>
            <a:r>
              <a:rPr lang="id-ID" b="1" dirty="0" smtClean="0"/>
              <a:t>B</a:t>
            </a:r>
            <a:r>
              <a:rPr lang="id-ID" dirty="0" smtClean="0"/>
              <a:t> pada medium 1</a:t>
            </a:r>
          </a:p>
          <a:p>
            <a:pPr>
              <a:buNone/>
            </a:pPr>
            <a:r>
              <a:rPr lang="id-ID" dirty="0" smtClean="0"/>
              <a:t>	B</a:t>
            </a:r>
            <a:r>
              <a:rPr lang="id-ID" baseline="-25000" dirty="0" smtClean="0"/>
              <a:t>2</a:t>
            </a:r>
            <a:r>
              <a:rPr lang="id-ID" dirty="0" smtClean="0"/>
              <a:t> = magnitude B pada medium 2</a:t>
            </a:r>
          </a:p>
          <a:p>
            <a:pPr>
              <a:buNone/>
            </a:pPr>
            <a:r>
              <a:rPr lang="id-ID" dirty="0" smtClean="0"/>
              <a:t>	H</a:t>
            </a:r>
            <a:r>
              <a:rPr lang="id-ID" baseline="-25000" dirty="0" smtClean="0"/>
              <a:t>1</a:t>
            </a:r>
            <a:r>
              <a:rPr lang="id-ID" dirty="0" smtClean="0"/>
              <a:t> = magnitude H pada medium 1</a:t>
            </a:r>
          </a:p>
          <a:p>
            <a:pPr>
              <a:buNone/>
            </a:pPr>
            <a:r>
              <a:rPr lang="id-ID" dirty="0" smtClean="0"/>
              <a:t>	H</a:t>
            </a:r>
            <a:r>
              <a:rPr lang="id-ID" baseline="-25000" dirty="0" smtClean="0"/>
              <a:t>2</a:t>
            </a:r>
            <a:r>
              <a:rPr lang="id-ID" dirty="0" smtClean="0"/>
              <a:t> = magnitude H pada medium 2</a:t>
            </a:r>
          </a:p>
          <a:p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957086" y="937748"/>
          <a:ext cx="1080120" cy="432048"/>
        </p:xfrm>
        <a:graphic>
          <a:graphicData uri="http://schemas.openxmlformats.org/presentationml/2006/ole">
            <p:oleObj spid="_x0000_s29699" name="Equation" r:id="rId3" imgW="583920" imgH="22860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820690" y="951700"/>
          <a:ext cx="959222" cy="402332"/>
        </p:xfrm>
        <a:graphic>
          <a:graphicData uri="http://schemas.openxmlformats.org/presentationml/2006/ole">
            <p:oleObj spid="_x0000_s29701" name="Equation" r:id="rId4" imgW="622080" imgH="228600" progId="Equation.3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1000628" y="2291386"/>
          <a:ext cx="2107034" cy="504056"/>
        </p:xfrm>
        <a:graphic>
          <a:graphicData uri="http://schemas.openxmlformats.org/presentationml/2006/ole">
            <p:oleObj spid="_x0000_s29703" name="Equation" r:id="rId5" imgW="901440" imgH="228600" progId="Equation.3">
              <p:embed/>
            </p:oleObj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3939004" y="2335616"/>
          <a:ext cx="1844402" cy="474340"/>
        </p:xfrm>
        <a:graphic>
          <a:graphicData uri="http://schemas.openxmlformats.org/presentationml/2006/ole">
            <p:oleObj spid="_x0000_s29705" name="Equation" r:id="rId6" imgW="952200" imgH="228600" progId="Equation.3">
              <p:embed/>
            </p:oleObj>
          </a:graphicData>
        </a:graphic>
      </p:graphicFrame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971600" y="2810644"/>
          <a:ext cx="1872208" cy="474340"/>
        </p:xfrm>
        <a:graphic>
          <a:graphicData uri="http://schemas.openxmlformats.org/presentationml/2006/ole">
            <p:oleObj spid="_x0000_s29707" name="Equation" r:id="rId7" imgW="927000" imgH="228600" progId="Equation.3">
              <p:embed/>
            </p:oleObj>
          </a:graphicData>
        </a:graphic>
      </p:graphicFrame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3866434" y="2780928"/>
          <a:ext cx="2073126" cy="504056"/>
        </p:xfrm>
        <a:graphic>
          <a:graphicData uri="http://schemas.openxmlformats.org/presentationml/2006/ole">
            <p:oleObj spid="_x0000_s29709" name="Equation" r:id="rId8" imgW="977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/>
          <a:lstStyle/>
          <a:p>
            <a:r>
              <a:rPr lang="id-ID" dirty="0" smtClean="0"/>
              <a:t>Subtitusi pers.(3-11) dan(3-12) ke pers.(3-10) dan kemudian hasilnya dibagi, akan didapatkan:</a:t>
            </a:r>
          </a:p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								3-13</a:t>
            </a:r>
          </a:p>
          <a:p>
            <a:endParaRPr lang="id-ID" dirty="0" smtClean="0"/>
          </a:p>
          <a:p>
            <a:r>
              <a:rPr lang="id-ID" dirty="0" smtClean="0"/>
              <a:t>Dimana: </a:t>
            </a:r>
          </a:p>
          <a:p>
            <a:pPr>
              <a:buNone/>
            </a:pPr>
            <a:r>
              <a:rPr lang="id-ID" dirty="0" smtClean="0"/>
              <a:t>	      = permeabilitas relatif medium 1.</a:t>
            </a:r>
          </a:p>
          <a:p>
            <a:pPr>
              <a:buNone/>
            </a:pPr>
            <a:r>
              <a:rPr lang="id-ID" dirty="0" smtClean="0"/>
              <a:t> 	      = permeabilitas relatif medium 2. </a:t>
            </a:r>
            <a:endParaRPr lang="id-ID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014580" y="4034092"/>
          <a:ext cx="539998" cy="684014"/>
        </p:xfrm>
        <a:graphic>
          <a:graphicData uri="http://schemas.openxmlformats.org/presentationml/2006/ole">
            <p:oleObj spid="_x0000_s30723" name="Equation" r:id="rId3" imgW="215640" imgH="21564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899592" y="4509120"/>
          <a:ext cx="648072" cy="648072"/>
        </p:xfrm>
        <a:graphic>
          <a:graphicData uri="http://schemas.openxmlformats.org/presentationml/2006/ole">
            <p:oleObj spid="_x0000_s30725" name="Equation" r:id="rId4" imgW="241200" imgH="215640" progId="Equation.3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2267744" y="2204864"/>
          <a:ext cx="3384376" cy="1368028"/>
        </p:xfrm>
        <a:graphic>
          <a:graphicData uri="http://schemas.openxmlformats.org/presentationml/2006/ole">
            <p:oleObj spid="_x0000_s30727" name="Equation" r:id="rId5" imgW="1168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		2. Paramagnetik</a:t>
            </a:r>
          </a:p>
          <a:p>
            <a:pPr algn="just">
              <a:buNone/>
            </a:pPr>
            <a:r>
              <a:rPr lang="id-ID" dirty="0" smtClean="0"/>
              <a:t>		    </a:t>
            </a:r>
            <a:r>
              <a:rPr lang="id-ID" sz="2400" dirty="0" smtClean="0"/>
              <a:t>misalnya:  Aluminum  </a:t>
            </a:r>
            <a:r>
              <a:rPr lang="id-ID" sz="2400" dirty="0" smtClean="0">
                <a:sym typeface="Symbol"/>
              </a:rPr>
              <a:t> </a:t>
            </a:r>
            <a:r>
              <a:rPr lang="id-ID" sz="2400" i="1" dirty="0" smtClean="0">
                <a:sym typeface="Symbol"/>
              </a:rPr>
              <a:t></a:t>
            </a:r>
            <a:r>
              <a:rPr lang="id-ID" sz="2400" i="1" baseline="-25000" dirty="0" smtClean="0">
                <a:sym typeface="Symbol"/>
              </a:rPr>
              <a:t>r</a:t>
            </a:r>
            <a:r>
              <a:rPr lang="id-ID" sz="2400" dirty="0" smtClean="0">
                <a:sym typeface="Symbol"/>
              </a:rPr>
              <a:t> = 1,00000065</a:t>
            </a:r>
          </a:p>
          <a:p>
            <a:pPr algn="just">
              <a:buNone/>
            </a:pPr>
            <a:r>
              <a:rPr lang="id-ID" sz="2400" dirty="0" smtClean="0">
                <a:sym typeface="Symbol"/>
              </a:rPr>
              <a:t>		                     Beryllinum   </a:t>
            </a:r>
            <a:r>
              <a:rPr lang="id-ID" sz="2400" i="1" dirty="0" smtClean="0">
                <a:sym typeface="Symbol"/>
              </a:rPr>
              <a:t></a:t>
            </a:r>
            <a:r>
              <a:rPr lang="id-ID" sz="2400" i="1" baseline="-25000" dirty="0" smtClean="0">
                <a:sym typeface="Symbol"/>
              </a:rPr>
              <a:t>r</a:t>
            </a:r>
            <a:r>
              <a:rPr lang="id-ID" sz="2400" dirty="0" smtClean="0">
                <a:sym typeface="Symbol"/>
              </a:rPr>
              <a:t> = 1,00000079</a:t>
            </a:r>
          </a:p>
          <a:p>
            <a:pPr algn="just">
              <a:buNone/>
            </a:pPr>
            <a:r>
              <a:rPr lang="id-ID" sz="2400" dirty="0" smtClean="0">
                <a:sym typeface="Symbol"/>
              </a:rPr>
              <a:t>  	         	            Nickel chloride   </a:t>
            </a:r>
            <a:r>
              <a:rPr lang="id-ID" sz="2400" i="1" dirty="0" smtClean="0">
                <a:sym typeface="Symbol"/>
              </a:rPr>
              <a:t></a:t>
            </a:r>
            <a:r>
              <a:rPr lang="id-ID" sz="2400" i="1" baseline="-25000" dirty="0" smtClean="0">
                <a:sym typeface="Symbol"/>
              </a:rPr>
              <a:t>r</a:t>
            </a:r>
            <a:r>
              <a:rPr lang="id-ID" sz="2400" dirty="0" smtClean="0">
                <a:sym typeface="Symbol"/>
              </a:rPr>
              <a:t> = 1,00004</a:t>
            </a:r>
          </a:p>
          <a:p>
            <a:pPr algn="just">
              <a:buNone/>
            </a:pPr>
            <a:r>
              <a:rPr lang="id-ID" sz="2400" dirty="0" smtClean="0">
                <a:sym typeface="Symbol"/>
              </a:rPr>
              <a:t>		                     Manganesesulfate  </a:t>
            </a:r>
            <a:r>
              <a:rPr lang="id-ID" sz="2400" i="1" dirty="0" smtClean="0">
                <a:sym typeface="Symbol"/>
              </a:rPr>
              <a:t></a:t>
            </a:r>
            <a:r>
              <a:rPr lang="id-ID" sz="2400" i="1" baseline="-25000" dirty="0" smtClean="0">
                <a:sym typeface="Symbol"/>
              </a:rPr>
              <a:t>r</a:t>
            </a:r>
            <a:r>
              <a:rPr lang="id-ID" sz="2400" dirty="0" smtClean="0">
                <a:sym typeface="Symbol"/>
              </a:rPr>
              <a:t> = 1,0001</a:t>
            </a:r>
          </a:p>
          <a:p>
            <a:pPr algn="just">
              <a:buNone/>
            </a:pPr>
            <a:r>
              <a:rPr lang="id-ID" sz="2400" dirty="0" smtClean="0">
                <a:sym typeface="Symbol"/>
              </a:rPr>
              <a:t> </a:t>
            </a:r>
            <a:endParaRPr lang="id-ID" sz="2400" dirty="0" smtClean="0"/>
          </a:p>
          <a:p>
            <a:pPr algn="just">
              <a:buNone/>
            </a:pPr>
            <a:r>
              <a:rPr lang="id-ID" dirty="0" smtClean="0"/>
              <a:t>		3. Ferromagnetik</a:t>
            </a:r>
          </a:p>
          <a:p>
            <a:pPr algn="just">
              <a:buNone/>
            </a:pPr>
            <a:r>
              <a:rPr lang="id-ID" dirty="0" smtClean="0"/>
              <a:t>            </a:t>
            </a:r>
            <a:r>
              <a:rPr lang="id-ID" sz="2400" dirty="0" smtClean="0"/>
              <a:t>misalnya:  Nickel  </a:t>
            </a:r>
            <a:r>
              <a:rPr lang="id-ID" sz="2400" dirty="0" smtClean="0">
                <a:sym typeface="Symbol"/>
              </a:rPr>
              <a:t> </a:t>
            </a:r>
            <a:r>
              <a:rPr lang="id-ID" sz="2400" i="1" dirty="0" smtClean="0">
                <a:sym typeface="Symbol"/>
              </a:rPr>
              <a:t></a:t>
            </a:r>
            <a:r>
              <a:rPr lang="id-ID" sz="2400" i="1" baseline="-25000" dirty="0" smtClean="0">
                <a:sym typeface="Symbol"/>
              </a:rPr>
              <a:t>r</a:t>
            </a:r>
            <a:r>
              <a:rPr lang="id-ID" sz="2400" dirty="0" smtClean="0">
                <a:sym typeface="Symbol"/>
              </a:rPr>
              <a:t> = 50</a:t>
            </a:r>
          </a:p>
          <a:p>
            <a:pPr algn="just">
              <a:buNone/>
            </a:pPr>
            <a:r>
              <a:rPr lang="id-ID" sz="2400" dirty="0" smtClean="0">
                <a:sym typeface="Symbol"/>
              </a:rPr>
              <a:t>	                           Cast iron    </a:t>
            </a:r>
            <a:r>
              <a:rPr lang="id-ID" sz="2400" i="1" dirty="0" smtClean="0">
                <a:sym typeface="Symbol"/>
              </a:rPr>
              <a:t></a:t>
            </a:r>
            <a:r>
              <a:rPr lang="id-ID" sz="2400" i="1" baseline="-25000" dirty="0" smtClean="0">
                <a:sym typeface="Symbol"/>
              </a:rPr>
              <a:t>r</a:t>
            </a:r>
            <a:r>
              <a:rPr lang="id-ID" sz="2400" dirty="0" smtClean="0">
                <a:sym typeface="Symbol"/>
              </a:rPr>
              <a:t> = 60</a:t>
            </a:r>
          </a:p>
          <a:p>
            <a:pPr algn="just">
              <a:buNone/>
            </a:pPr>
            <a:r>
              <a:rPr lang="id-ID" sz="2400" dirty="0" smtClean="0">
                <a:sym typeface="Symbol"/>
              </a:rPr>
              <a:t> 	                           Silicon iron  </a:t>
            </a:r>
            <a:r>
              <a:rPr lang="id-ID" sz="2400" i="1" dirty="0" smtClean="0">
                <a:sym typeface="Symbol"/>
              </a:rPr>
              <a:t></a:t>
            </a:r>
            <a:r>
              <a:rPr lang="id-ID" sz="2400" i="1" baseline="-25000" dirty="0" smtClean="0">
                <a:sym typeface="Symbol"/>
              </a:rPr>
              <a:t>r</a:t>
            </a:r>
            <a:r>
              <a:rPr lang="id-ID" sz="2400" dirty="0" smtClean="0">
                <a:sym typeface="Symbol"/>
              </a:rPr>
              <a:t> = 4.000</a:t>
            </a:r>
          </a:p>
          <a:p>
            <a:pPr algn="just">
              <a:buNone/>
            </a:pPr>
            <a:r>
              <a:rPr lang="id-ID" sz="2400" dirty="0" smtClean="0">
                <a:sym typeface="Symbol"/>
              </a:rPr>
              <a:t>		                      Mumetal   </a:t>
            </a:r>
            <a:r>
              <a:rPr lang="id-ID" sz="2400" i="1" dirty="0" smtClean="0">
                <a:sym typeface="Symbol"/>
              </a:rPr>
              <a:t></a:t>
            </a:r>
            <a:r>
              <a:rPr lang="id-ID" sz="2400" i="1" baseline="-25000" dirty="0" smtClean="0">
                <a:sym typeface="Symbol"/>
              </a:rPr>
              <a:t>r</a:t>
            </a:r>
            <a:r>
              <a:rPr lang="id-ID" sz="2400" dirty="0" smtClean="0">
                <a:sym typeface="Symbol"/>
              </a:rPr>
              <a:t> = 20.000</a:t>
            </a:r>
          </a:p>
          <a:p>
            <a:pPr algn="just">
              <a:buNone/>
            </a:pPr>
            <a:r>
              <a:rPr lang="id-ID" sz="2400" dirty="0" smtClean="0">
                <a:sym typeface="Symbol"/>
              </a:rPr>
              <a:t>			            Supermalloy </a:t>
            </a:r>
            <a:r>
              <a:rPr lang="id-ID" sz="2400" i="1" dirty="0" smtClean="0">
                <a:sym typeface="Symbol"/>
              </a:rPr>
              <a:t></a:t>
            </a:r>
            <a:r>
              <a:rPr lang="id-ID" sz="2400" i="1" baseline="-25000" dirty="0" smtClean="0">
                <a:sym typeface="Symbol"/>
              </a:rPr>
              <a:t>r</a:t>
            </a:r>
            <a:r>
              <a:rPr lang="id-ID" sz="2400" dirty="0" smtClean="0">
                <a:sym typeface="Symbol"/>
              </a:rPr>
              <a:t> = 100.000 	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3-2  Vektor </a:t>
            </a:r>
            <a:r>
              <a:rPr lang="id-ID" b="1" dirty="0" smtClean="0"/>
              <a:t>B</a:t>
            </a:r>
            <a:r>
              <a:rPr lang="id-ID" dirty="0" smtClean="0"/>
              <a:t>, </a:t>
            </a:r>
            <a:r>
              <a:rPr lang="id-ID" b="1" dirty="0" smtClean="0"/>
              <a:t>H</a:t>
            </a:r>
            <a:r>
              <a:rPr lang="id-ID" dirty="0" smtClean="0"/>
              <a:t> dan </a:t>
            </a:r>
            <a:r>
              <a:rPr lang="id-ID" b="1" dirty="0" smtClean="0"/>
              <a:t>M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Vektor</a:t>
            </a:r>
            <a:r>
              <a:rPr lang="id-ID" dirty="0" smtClean="0"/>
              <a:t> magnetisasi </a:t>
            </a:r>
            <a:r>
              <a:rPr lang="id-ID" b="1" dirty="0" smtClean="0"/>
              <a:t>M</a:t>
            </a:r>
            <a:r>
              <a:rPr lang="id-ID" dirty="0" smtClean="0"/>
              <a:t> dari material  didefinisikan  sebagai jumlah vektor  momen  dipol magnet dari atom yang terkandung dalam satuan volume material</a:t>
            </a:r>
            <a:r>
              <a:rPr lang="id-ID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Kerapatan fluks magnet yang berhubungan  dengan M adalah </a:t>
            </a:r>
          </a:p>
          <a:p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Total kerapatan fluks magnetik</a:t>
            </a:r>
          </a:p>
          <a:p>
            <a:pPr>
              <a:buNone/>
            </a:pPr>
            <a:r>
              <a:rPr lang="id-ID" dirty="0" smtClean="0"/>
              <a:t>								      </a:t>
            </a:r>
          </a:p>
          <a:p>
            <a:pPr>
              <a:buNone/>
            </a:pPr>
            <a:r>
              <a:rPr lang="id-ID" dirty="0" smtClean="0"/>
              <a:t>								       3-1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Jika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					                </a:t>
            </a:r>
          </a:p>
          <a:p>
            <a:pPr>
              <a:buNone/>
            </a:pPr>
            <a:r>
              <a:rPr lang="id-ID" dirty="0" smtClean="0"/>
              <a:t>								       3-2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72066" y="3143248"/>
          <a:ext cx="1651744" cy="624706"/>
        </p:xfrm>
        <a:graphic>
          <a:graphicData uri="http://schemas.openxmlformats.org/presentationml/2006/ole">
            <p:oleObj spid="_x0000_s3075" name="Equation" r:id="rId3" imgW="711000" imgH="2412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071670" y="4357694"/>
          <a:ext cx="4392488" cy="504056"/>
        </p:xfrm>
        <a:graphic>
          <a:graphicData uri="http://schemas.openxmlformats.org/presentationml/2006/ole">
            <p:oleObj spid="_x0000_s3077" name="Equation" r:id="rId4" imgW="1866600" imgH="24120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123728" y="5301208"/>
          <a:ext cx="1440160" cy="576064"/>
        </p:xfrm>
        <a:graphic>
          <a:graphicData uri="http://schemas.openxmlformats.org/presentationml/2006/ole">
            <p:oleObj spid="_x0000_s3079" name="Equation" r:id="rId5" imgW="6728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Maka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dimana       adalah Susceptibility magnetik dari material. </a:t>
            </a:r>
          </a:p>
          <a:p>
            <a:pPr>
              <a:buNone/>
            </a:pPr>
            <a:r>
              <a:rPr lang="id-ID" dirty="0" smtClean="0"/>
              <a:t>	</a:t>
            </a:r>
          </a:p>
          <a:p>
            <a:pPr>
              <a:buNone/>
            </a:pPr>
            <a:r>
              <a:rPr lang="id-ID" dirty="0" smtClean="0"/>
              <a:t>   atau </a:t>
            </a:r>
          </a:p>
          <a:p>
            <a:pPr>
              <a:buNone/>
            </a:pPr>
            <a:r>
              <a:rPr lang="id-ID" dirty="0" smtClean="0"/>
              <a:t>		</a:t>
            </a:r>
          </a:p>
          <a:p>
            <a:pPr>
              <a:buNone/>
            </a:pPr>
            <a:r>
              <a:rPr lang="id-ID" dirty="0" smtClean="0"/>
              <a:t>	dimana </a:t>
            </a:r>
            <a:r>
              <a:rPr lang="id-ID" dirty="0" smtClean="0">
                <a:sym typeface="Symbol"/>
              </a:rPr>
              <a:t> adalah permeability magnetik dari material. Maka</a:t>
            </a:r>
          </a:p>
          <a:p>
            <a:pPr>
              <a:buNone/>
            </a:pPr>
            <a:endParaRPr lang="id-ID" dirty="0" smtClean="0">
              <a:sym typeface="Symbol"/>
            </a:endParaRPr>
          </a:p>
          <a:p>
            <a:pPr>
              <a:buNone/>
            </a:pPr>
            <a:r>
              <a:rPr lang="id-ID" dirty="0" smtClean="0"/>
              <a:t>	dan 						       3-3	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231802" y="1326612"/>
          <a:ext cx="467990" cy="618356"/>
        </p:xfrm>
        <a:graphic>
          <a:graphicData uri="http://schemas.openxmlformats.org/presentationml/2006/ole">
            <p:oleObj spid="_x0000_s35842" name="Equation" r:id="rId3" imgW="215640" imgH="22860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175148" y="476672"/>
          <a:ext cx="4701108" cy="576064"/>
        </p:xfrm>
        <a:graphic>
          <a:graphicData uri="http://schemas.openxmlformats.org/presentationml/2006/ole">
            <p:oleObj spid="_x0000_s35843" name="Equation" r:id="rId4" imgW="2057400" imgH="241200" progId="Equation.3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2001044" y="2765192"/>
          <a:ext cx="1202804" cy="546348"/>
        </p:xfrm>
        <a:graphic>
          <a:graphicData uri="http://schemas.openxmlformats.org/presentationml/2006/ole">
            <p:oleObj spid="_x0000_s35844" name="Equation" r:id="rId5" imgW="533160" imgH="228600" progId="Equation.3">
              <p:embed/>
            </p:oleObj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2699792" y="4653136"/>
          <a:ext cx="1897360" cy="546348"/>
        </p:xfrm>
        <a:graphic>
          <a:graphicData uri="http://schemas.openxmlformats.org/presentationml/2006/ole">
            <p:oleObj spid="_x0000_s35845" name="Equation" r:id="rId6" imgW="914400" imgH="228600" progId="Equation.3">
              <p:embed/>
            </p:oleObj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2641852" y="5357480"/>
          <a:ext cx="2808312" cy="1080120"/>
        </p:xfrm>
        <a:graphic>
          <a:graphicData uri="http://schemas.openxmlformats.org/presentationml/2006/ole">
            <p:oleObj spid="_x0000_s35846" name="Equation" r:id="rId7" imgW="1143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71678"/>
            <a:ext cx="7610504" cy="235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Diketahui suatu bahan dari golongan ferit yang akan beroperasi dalam modus linear dengan B=0,05 T. Bila diasumsikan bahan memiliki     =50, hitunglah nilai-nilai untuk               </a:t>
            </a:r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, </a:t>
            </a:r>
            <a:r>
              <a:rPr lang="id-ID" i="1" dirty="0" smtClean="0"/>
              <a:t>M</a:t>
            </a:r>
            <a:r>
              <a:rPr lang="id-ID" dirty="0" smtClean="0"/>
              <a:t> , dan </a:t>
            </a:r>
            <a:r>
              <a:rPr lang="id-ID" i="1" dirty="0" smtClean="0"/>
              <a:t>H</a:t>
            </a:r>
          </a:p>
          <a:p>
            <a:endParaRPr lang="id-ID" i="1" dirty="0" smtClean="0"/>
          </a:p>
          <a:p>
            <a:pPr>
              <a:buNone/>
            </a:pPr>
            <a:endParaRPr lang="id-ID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</a:t>
            </a:r>
            <a:endParaRPr lang="id-ID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428860" y="2571744"/>
          <a:ext cx="500066" cy="566742"/>
        </p:xfrm>
        <a:graphic>
          <a:graphicData uri="http://schemas.openxmlformats.org/presentationml/2006/ole">
            <p:oleObj spid="_x0000_s37890" name="Equation" r:id="rId3" imgW="190440" imgH="215640" progId="Equation.3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928662" y="3071810"/>
          <a:ext cx="571504" cy="605122"/>
        </p:xfrm>
        <a:graphic>
          <a:graphicData uri="http://schemas.openxmlformats.org/presentationml/2006/ole">
            <p:oleObj spid="_x0000_s37891" name="Equation" r:id="rId4" imgW="2156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0" dirty="0" smtClean="0"/>
              <a:t>Histeresis magnetik Bahan </a:t>
            </a:r>
            <a:br>
              <a:rPr lang="id-ID" sz="3200" b="0" dirty="0" smtClean="0"/>
            </a:br>
            <a:r>
              <a:rPr lang="id-ID" sz="3200" b="0" dirty="0" smtClean="0"/>
              <a:t>Ferromagnetik</a:t>
            </a:r>
            <a:endParaRPr lang="id-ID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122413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d-ID" dirty="0" smtClean="0"/>
              <a:t>Gambar: 3-2</a:t>
            </a:r>
          </a:p>
          <a:p>
            <a:pPr algn="ctr">
              <a:buNone/>
            </a:pPr>
            <a:r>
              <a:rPr lang="id-ID" dirty="0" smtClean="0"/>
              <a:t>Tipikal kurva h</a:t>
            </a:r>
            <a:r>
              <a:rPr lang="da-DK" dirty="0" smtClean="0"/>
              <a:t>isterisis  untuk Bahan</a:t>
            </a:r>
            <a:r>
              <a:rPr lang="id-ID" dirty="0" smtClean="0"/>
              <a:t> </a:t>
            </a:r>
            <a:r>
              <a:rPr lang="da-DK" dirty="0" smtClean="0"/>
              <a:t>Ferromagnetik</a:t>
            </a:r>
            <a:endParaRPr lang="id-ID" dirty="0"/>
          </a:p>
        </p:txBody>
      </p:sp>
      <p:pic>
        <p:nvPicPr>
          <p:cNvPr id="18435" name="Picture 3" descr="C:\Users\user\Pictures\GB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500" y="1556792"/>
            <a:ext cx="4699000" cy="360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2160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dirty="0" smtClean="0"/>
              <a:t>Gambar: 3-3</a:t>
            </a:r>
          </a:p>
          <a:p>
            <a:pPr algn="ctr">
              <a:buNone/>
            </a:pPr>
            <a:r>
              <a:rPr lang="id-ID" dirty="0" smtClean="0"/>
              <a:t>Perbandingan kurva hysteresis untuk a). Bahan Ferromagnetik keras dan </a:t>
            </a:r>
          </a:p>
          <a:p>
            <a:pPr algn="ctr">
              <a:buNone/>
            </a:pPr>
            <a:r>
              <a:rPr lang="id-ID" dirty="0" smtClean="0"/>
              <a:t>b). bahan ferromagnetik lunak</a:t>
            </a:r>
            <a:endParaRPr lang="id-ID" dirty="0"/>
          </a:p>
        </p:txBody>
      </p:sp>
      <p:pic>
        <p:nvPicPr>
          <p:cNvPr id="19458" name="Picture 2" descr="C:\Users\user\Pictures\Gb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7200" y="692696"/>
            <a:ext cx="5689600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44015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/>
              <a:t>Gambar: 3-4</a:t>
            </a:r>
          </a:p>
          <a:p>
            <a:pPr algn="ctr">
              <a:buNone/>
            </a:pPr>
            <a:r>
              <a:rPr lang="id-ID" dirty="0" smtClean="0"/>
              <a:t>Batas antara medium 1 dengan </a:t>
            </a:r>
            <a:r>
              <a:rPr lang="id-ID" dirty="0" smtClean="0">
                <a:sym typeface="Symbol"/>
              </a:rPr>
              <a:t></a:t>
            </a:r>
            <a:r>
              <a:rPr lang="id-ID" baseline="-25000" dirty="0" smtClean="0">
                <a:sym typeface="Symbol"/>
              </a:rPr>
              <a:t>1</a:t>
            </a:r>
            <a:r>
              <a:rPr lang="id-ID" dirty="0" smtClean="0">
                <a:sym typeface="Symbol"/>
              </a:rPr>
              <a:t> dan </a:t>
            </a:r>
            <a:r>
              <a:rPr lang="id-ID" dirty="0" smtClean="0"/>
              <a:t>medium 2 dengan </a:t>
            </a:r>
            <a:r>
              <a:rPr lang="id-ID" dirty="0" smtClean="0">
                <a:sym typeface="Symbol"/>
              </a:rPr>
              <a:t></a:t>
            </a:r>
            <a:r>
              <a:rPr lang="id-ID" baseline="-25000" dirty="0" smtClean="0">
                <a:sym typeface="Symbol"/>
              </a:rPr>
              <a:t>2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id-ID" sz="3200" b="0" dirty="0" smtClean="0"/>
              <a:t>Kondisi Syarat Batas Magnetic </a:t>
            </a:r>
            <a:endParaRPr lang="id-ID" sz="3200" dirty="0"/>
          </a:p>
        </p:txBody>
      </p:sp>
      <p:pic>
        <p:nvPicPr>
          <p:cNvPr id="20482" name="Picture 2" descr="C:\Users\user\Pictures\GBR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28670"/>
            <a:ext cx="8568952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928</TotalTime>
  <Words>116</Words>
  <Application>Microsoft Office PowerPoint</Application>
  <PresentationFormat>On-screen Show (4:3)</PresentationFormat>
  <Paragraphs>118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Concourse</vt:lpstr>
      <vt:lpstr>Equation</vt:lpstr>
      <vt:lpstr>Microsoft Equation 3.0</vt:lpstr>
      <vt:lpstr>BAB  III MEDAN  MAGNETIK  STATIS  DARI BAHAN-BAHAN  MAGNETIK </vt:lpstr>
      <vt:lpstr>Slide 2</vt:lpstr>
      <vt:lpstr>Slide 3</vt:lpstr>
      <vt:lpstr>Slide 4</vt:lpstr>
      <vt:lpstr>Slide 5</vt:lpstr>
      <vt:lpstr>Soal</vt:lpstr>
      <vt:lpstr>Histeresis magnetik Bahan  Ferromagnetik</vt:lpstr>
      <vt:lpstr>Slide 8</vt:lpstr>
      <vt:lpstr>Kondisi Syarat Batas Magnetic 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2-5 Medan Magnet di dalam Coil Toroidal</dc:title>
  <dc:creator>user</dc:creator>
  <cp:lastModifiedBy>DELL</cp:lastModifiedBy>
  <cp:revision>62</cp:revision>
  <dcterms:created xsi:type="dcterms:W3CDTF">2011-04-03T22:55:20Z</dcterms:created>
  <dcterms:modified xsi:type="dcterms:W3CDTF">2016-05-11T10:08:55Z</dcterms:modified>
</cp:coreProperties>
</file>