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5487-197A-494E-A933-D9A8D4924D4E}" type="datetimeFigureOut">
              <a:rPr lang="id-ID" smtClean="0"/>
              <a:pPr/>
              <a:t>22/05/2013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0A7D-2746-4A2F-80AA-9C4BA33BDB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5487-197A-494E-A933-D9A8D4924D4E}" type="datetimeFigureOut">
              <a:rPr lang="id-ID" smtClean="0"/>
              <a:pPr/>
              <a:t>22/05/2013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0A7D-2746-4A2F-80AA-9C4BA33BDB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5487-197A-494E-A933-D9A8D4924D4E}" type="datetimeFigureOut">
              <a:rPr lang="id-ID" smtClean="0"/>
              <a:pPr/>
              <a:t>22/05/2013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0A7D-2746-4A2F-80AA-9C4BA33BDB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5487-197A-494E-A933-D9A8D4924D4E}" type="datetimeFigureOut">
              <a:rPr lang="id-ID" smtClean="0"/>
              <a:pPr/>
              <a:t>22/05/2013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0A7D-2746-4A2F-80AA-9C4BA33BDB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5487-197A-494E-A933-D9A8D4924D4E}" type="datetimeFigureOut">
              <a:rPr lang="id-ID" smtClean="0"/>
              <a:pPr/>
              <a:t>22/05/2013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0A7D-2746-4A2F-80AA-9C4BA33BDB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5487-197A-494E-A933-D9A8D4924D4E}" type="datetimeFigureOut">
              <a:rPr lang="id-ID" smtClean="0"/>
              <a:pPr/>
              <a:t>22/05/2013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0A7D-2746-4A2F-80AA-9C4BA33BDB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5487-197A-494E-A933-D9A8D4924D4E}" type="datetimeFigureOut">
              <a:rPr lang="id-ID" smtClean="0"/>
              <a:pPr/>
              <a:t>22/05/2013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0A7D-2746-4A2F-80AA-9C4BA33BDB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5487-197A-494E-A933-D9A8D4924D4E}" type="datetimeFigureOut">
              <a:rPr lang="id-ID" smtClean="0"/>
              <a:pPr/>
              <a:t>22/05/2013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0A7D-2746-4A2F-80AA-9C4BA33BDB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5487-197A-494E-A933-D9A8D4924D4E}" type="datetimeFigureOut">
              <a:rPr lang="id-ID" smtClean="0"/>
              <a:pPr/>
              <a:t>22/05/2013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0A7D-2746-4A2F-80AA-9C4BA33BDB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5487-197A-494E-A933-D9A8D4924D4E}" type="datetimeFigureOut">
              <a:rPr lang="id-ID" smtClean="0"/>
              <a:pPr/>
              <a:t>22/05/2013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0A7D-2746-4A2F-80AA-9C4BA33BDB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5487-197A-494E-A933-D9A8D4924D4E}" type="datetimeFigureOut">
              <a:rPr lang="id-ID" smtClean="0"/>
              <a:pPr/>
              <a:t>22/05/2013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0A7D-2746-4A2F-80AA-9C4BA33BDB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C5487-197A-494E-A933-D9A8D4924D4E}" type="datetimeFigureOut">
              <a:rPr lang="id-ID" smtClean="0"/>
              <a:pPr/>
              <a:t>22/05/2013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50A7D-2746-4A2F-80AA-9C4BA33BDB6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0.jpeg"/><Relationship Id="rId4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Bab IV</a:t>
            </a:r>
            <a:br>
              <a:rPr lang="id-ID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d-ID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Hukum Faraday dan Arus Induksi</a:t>
            </a:r>
            <a:endParaRPr lang="id-ID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4.1  Hukum Faraday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pPr>
              <a:buNone/>
            </a:pPr>
            <a:endParaRPr lang="id-ID" sz="1800" dirty="0" smtClean="0"/>
          </a:p>
          <a:p>
            <a:pPr>
              <a:buNone/>
            </a:pPr>
            <a:r>
              <a:rPr lang="id-ID" sz="1800" dirty="0" smtClean="0"/>
              <a:t>					Gambar: 4-1</a:t>
            </a:r>
            <a:endParaRPr lang="id-ID" sz="1800" dirty="0"/>
          </a:p>
        </p:txBody>
      </p:sp>
      <p:pic>
        <p:nvPicPr>
          <p:cNvPr id="4" name="Picture 2" descr="C:\Users\user\Pictures\GB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204864"/>
            <a:ext cx="6552728" cy="338437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id-ID" dirty="0" smtClean="0"/>
              <a:t>Penyelesaian:</a:t>
            </a:r>
          </a:p>
          <a:p>
            <a:pPr>
              <a:buNone/>
            </a:pPr>
            <a:r>
              <a:rPr lang="id-ID" dirty="0" smtClean="0"/>
              <a:t>a). 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b).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Jadi: 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115616" y="1124744"/>
          <a:ext cx="5776788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Equation" r:id="rId3" imgW="2768400" imgH="787320" progId="Equation.3">
                  <p:embed/>
                </p:oleObj>
              </mc:Choice>
              <mc:Fallback>
                <p:oleObj name="Equation" r:id="rId3" imgW="2768400" imgH="787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124744"/>
                        <a:ext cx="5776788" cy="14401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187624" y="2780928"/>
          <a:ext cx="6408712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Equation" r:id="rId5" imgW="2971800" imgH="812520" progId="Equation.3">
                  <p:embed/>
                </p:oleObj>
              </mc:Choice>
              <mc:Fallback>
                <p:oleObj name="Equation" r:id="rId5" imgW="2971800" imgH="8125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780928"/>
                        <a:ext cx="6408712" cy="16561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1907704" y="5013176"/>
          <a:ext cx="4248472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Equation" r:id="rId7" imgW="1346040" imgH="253800" progId="Equation.3">
                  <p:embed/>
                </p:oleObj>
              </mc:Choice>
              <mc:Fallback>
                <p:oleObj name="Equation" r:id="rId7" imgW="1346040" imgH="253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5013176"/>
                        <a:ext cx="4248472" cy="720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c). Pada t = 0, d</a:t>
            </a:r>
            <a:r>
              <a:rPr lang="id-ID" dirty="0" smtClean="0">
                <a:sym typeface="Symbol"/>
              </a:rPr>
              <a:t>/dt &gt; 0 dan</a:t>
            </a:r>
          </a:p>
          <a:p>
            <a:pPr>
              <a:buNone/>
            </a:pPr>
            <a:r>
              <a:rPr lang="id-ID" dirty="0" smtClean="0">
                <a:sym typeface="Symbol"/>
              </a:rPr>
              <a:t>	  atau</a:t>
            </a:r>
          </a:p>
          <a:p>
            <a:pPr>
              <a:buNone/>
            </a:pPr>
            <a:r>
              <a:rPr lang="id-ID" dirty="0" smtClean="0">
                <a:sym typeface="Symbol"/>
              </a:rPr>
              <a:t> </a:t>
            </a:r>
          </a:p>
          <a:p>
            <a:pPr>
              <a:buNone/>
            </a:pPr>
            <a:endParaRPr lang="id-ID" dirty="0" smtClean="0">
              <a:sym typeface="Symbol"/>
            </a:endParaRPr>
          </a:p>
          <a:p>
            <a:pPr>
              <a:buNone/>
            </a:pPr>
            <a:r>
              <a:rPr lang="id-ID" dirty="0" smtClean="0">
                <a:sym typeface="Symbol"/>
              </a:rPr>
              <a:t>d). Arus I</a:t>
            </a:r>
          </a:p>
          <a:p>
            <a:pPr>
              <a:buNone/>
            </a:pPr>
            <a:endParaRPr lang="id-ID" dirty="0" smtClean="0">
              <a:sym typeface="Symbol"/>
            </a:endParaRPr>
          </a:p>
          <a:p>
            <a:pPr>
              <a:buNone/>
            </a:pPr>
            <a:endParaRPr lang="id-ID" dirty="0" smtClean="0">
              <a:sym typeface="Symbol"/>
            </a:endParaRPr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547664" y="1844824"/>
          <a:ext cx="4464496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name="Equation" r:id="rId3" imgW="1511280" imgH="253800" progId="Equation.3">
                  <p:embed/>
                </p:oleObj>
              </mc:Choice>
              <mc:Fallback>
                <p:oleObj name="Equation" r:id="rId3" imgW="151128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1844824"/>
                        <a:ext cx="4464496" cy="720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5220072" y="565696"/>
          <a:ext cx="2498824" cy="631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name="Equation" r:id="rId5" imgW="965160" imgH="253800" progId="Equation.3">
                  <p:embed/>
                </p:oleObj>
              </mc:Choice>
              <mc:Fallback>
                <p:oleObj name="Equation" r:id="rId5" imgW="96516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565696"/>
                        <a:ext cx="2498824" cy="631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1475656" y="3645024"/>
          <a:ext cx="5976664" cy="916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name="Equation" r:id="rId7" imgW="2590560" imgH="393480" progId="Equation.3">
                  <p:embed/>
                </p:oleObj>
              </mc:Choice>
              <mc:Fallback>
                <p:oleObj name="Equation" r:id="rId7" imgW="259056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645024"/>
                        <a:ext cx="5976664" cy="9169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id-ID" dirty="0" smtClean="0"/>
              <a:t>Latihan: 2.</a:t>
            </a:r>
          </a:p>
          <a:p>
            <a:pPr>
              <a:buNone/>
            </a:pPr>
            <a:r>
              <a:rPr lang="id-ID" dirty="0" smtClean="0"/>
              <a:t>	Tentukan tegangan V</a:t>
            </a:r>
            <a:r>
              <a:rPr lang="id-ID" baseline="-25000" dirty="0" smtClean="0"/>
              <a:t>1</a:t>
            </a:r>
            <a:r>
              <a:rPr lang="id-ID" dirty="0" smtClean="0"/>
              <a:t> dan V</a:t>
            </a:r>
            <a:r>
              <a:rPr lang="id-ID" baseline="-25000" dirty="0" smtClean="0"/>
              <a:t>2</a:t>
            </a:r>
            <a:r>
              <a:rPr lang="id-ID" dirty="0" smtClean="0"/>
              <a:t> di resistor 2 </a:t>
            </a:r>
            <a:r>
              <a:rPr lang="id-ID" dirty="0" smtClean="0">
                <a:sym typeface="Symbol"/>
              </a:rPr>
              <a:t> </a:t>
            </a:r>
            <a:r>
              <a:rPr lang="id-ID" dirty="0" smtClean="0"/>
              <a:t>dan 4 </a:t>
            </a:r>
            <a:r>
              <a:rPr lang="id-ID" dirty="0" smtClean="0">
                <a:sym typeface="Symbol"/>
              </a:rPr>
              <a:t>  </a:t>
            </a:r>
            <a:r>
              <a:rPr lang="id-ID" dirty="0" smtClean="0"/>
              <a:t>ditunjukkan dalam gambar. 4-3.</a:t>
            </a:r>
          </a:p>
          <a:p>
            <a:pPr>
              <a:buNone/>
            </a:pPr>
            <a:r>
              <a:rPr lang="id-ID" dirty="0" smtClean="0"/>
              <a:t>    Loop ini terletak pada bidang x-y, dengan luas area 4 m</a:t>
            </a:r>
            <a:r>
              <a:rPr lang="id-ID" baseline="30000" dirty="0" smtClean="0"/>
              <a:t>2</a:t>
            </a:r>
            <a:r>
              <a:rPr lang="id-ID" dirty="0" smtClean="0"/>
              <a:t>,  kerapatan fluks magnet  </a:t>
            </a:r>
          </a:p>
          <a:p>
            <a:pPr>
              <a:buNone/>
            </a:pPr>
            <a:r>
              <a:rPr lang="id-ID" dirty="0" smtClean="0"/>
              <a:t>	dan tahanan dalam dari kawat diabaikan.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6660232" y="2766772"/>
          <a:ext cx="1753344" cy="474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Equation" r:id="rId3" imgW="914400" imgH="228600" progId="Equation.3">
                  <p:embed/>
                </p:oleObj>
              </mc:Choice>
              <mc:Fallback>
                <p:oleObj name="Equation" r:id="rId3" imgW="9144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2766772"/>
                        <a:ext cx="1753344" cy="4743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 descr="C:\Users\user\Pictures\GBR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3789040"/>
            <a:ext cx="5832648" cy="273630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id-ID" dirty="0" smtClean="0"/>
              <a:t>Penyelesaian:</a:t>
            </a:r>
          </a:p>
          <a:p>
            <a:pPr>
              <a:buNone/>
            </a:pPr>
            <a:r>
              <a:rPr lang="id-ID" dirty="0" smtClean="0"/>
              <a:t>	Fluks mengalir melalui loop adalah: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Emf  transformator</a:t>
            </a:r>
          </a:p>
          <a:p>
            <a:pPr>
              <a:buNone/>
            </a:pPr>
            <a:r>
              <a:rPr lang="id-ID" dirty="0" smtClean="0"/>
              <a:t>		</a:t>
            </a:r>
          </a:p>
          <a:p>
            <a:pPr>
              <a:buNone/>
            </a:pPr>
            <a:r>
              <a:rPr lang="id-ID" dirty="0" smtClean="0"/>
              <a:t> 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1475656" y="1726332"/>
          <a:ext cx="3625304" cy="766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5" name="Equation" r:id="rId3" imgW="1777680" imgH="380880" progId="Equation.3">
                  <p:embed/>
                </p:oleObj>
              </mc:Choice>
              <mc:Fallback>
                <p:oleObj name="Equation" r:id="rId3" imgW="1777680" imgH="380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726332"/>
                        <a:ext cx="3625304" cy="7665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1767886" y="2564904"/>
          <a:ext cx="4173934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6" name="Equation" r:id="rId5" imgW="1434960" imgH="203040" progId="Equation.3">
                  <p:embed/>
                </p:oleObj>
              </mc:Choice>
              <mc:Fallback>
                <p:oleObj name="Equation" r:id="rId5" imgW="143496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7886" y="2564904"/>
                        <a:ext cx="4173934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1619672" y="4077072"/>
          <a:ext cx="288032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7" name="Equation" r:id="rId7" imgW="1295280" imgH="393480" progId="Equation.3">
                  <p:embed/>
                </p:oleObj>
              </mc:Choice>
              <mc:Fallback>
                <p:oleObj name="Equation" r:id="rId7" imgW="12952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077072"/>
                        <a:ext cx="2880320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id-ID" dirty="0" smtClean="0"/>
              <a:t>Tegangan total 1,2 V didistribusikan ke dalam dua resistorbyang terhubung seri, maka:</a:t>
            </a:r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Dan</a:t>
            </a:r>
          </a:p>
          <a:p>
            <a:pPr lvl="1">
              <a:buNone/>
            </a:pPr>
            <a:r>
              <a:rPr lang="id-ID" dirty="0" smtClean="0"/>
              <a:t>	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1475656" y="1772816"/>
          <a:ext cx="3396580" cy="811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Equation" r:id="rId3" imgW="1752480" imgH="469800" progId="Equation.3">
                  <p:embed/>
                </p:oleObj>
              </mc:Choice>
              <mc:Fallback>
                <p:oleObj name="Equation" r:id="rId3" imgW="1752480" imgH="469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772816"/>
                        <a:ext cx="3396580" cy="8110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1475656" y="3429000"/>
          <a:ext cx="3333080" cy="876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" name="Equation" r:id="rId5" imgW="1625400" imgH="457200" progId="Equation.3">
                  <p:embed/>
                </p:oleObj>
              </mc:Choice>
              <mc:Fallback>
                <p:oleObj name="Equation" r:id="rId5" imgW="162540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429000"/>
                        <a:ext cx="3333080" cy="8766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id-ID" dirty="0" smtClean="0"/>
              <a:t>Tugas: 2.</a:t>
            </a:r>
          </a:p>
          <a:p>
            <a:pPr>
              <a:buNone/>
            </a:pPr>
            <a:r>
              <a:rPr lang="id-ID" dirty="0" smtClean="0"/>
              <a:t>	Misalkan loop latihan 1 digantikan dengan –loop persegi 10-lilitan  berpusat di titik asal  dan memiliki sisi 20 cm sejajar terhadap sumbu x dan y. Jika                                  dan</a:t>
            </a:r>
          </a:p>
          <a:p>
            <a:pPr>
              <a:buNone/>
            </a:pPr>
            <a:r>
              <a:rPr lang="id-ID" dirty="0" smtClean="0"/>
              <a:t>	B</a:t>
            </a:r>
            <a:r>
              <a:rPr lang="id-ID" baseline="-25000" dirty="0" smtClean="0"/>
              <a:t>o</a:t>
            </a:r>
            <a:r>
              <a:rPr lang="id-ID" dirty="0" smtClean="0"/>
              <a:t>= 100(T), Hitunglah arus dalam rangkaian.                                  </a:t>
            </a:r>
          </a:p>
          <a:p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4139952" y="2564904"/>
          <a:ext cx="288032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Equation" r:id="rId3" imgW="1155600" imgH="241200" progId="Equation.3">
                  <p:embed/>
                </p:oleObj>
              </mc:Choice>
              <mc:Fallback>
                <p:oleObj name="Equation" r:id="rId3" imgW="115560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2564904"/>
                        <a:ext cx="2880320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fontScale="92500"/>
          </a:bodyPr>
          <a:lstStyle/>
          <a:p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Fluks magnetik</a:t>
            </a:r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id-ID" dirty="0" smtClean="0"/>
              <a:t>					</a:t>
            </a:r>
          </a:p>
          <a:p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Tegangan Electromotive force</a:t>
            </a:r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Kami mencatat bahwa derivatif di persamaan (4-2) adalah derivatif  total terhadap waktu yang beroperasi dalam medan magnet </a:t>
            </a:r>
            <a:r>
              <a:rPr lang="id-ID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B,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serta diferensial daerah permukaan </a:t>
            </a:r>
            <a:r>
              <a:rPr lang="id-ID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187624" y="1150268"/>
          <a:ext cx="3168352" cy="9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3" imgW="1002960" imgH="380880" progId="Equation.3">
                  <p:embed/>
                </p:oleObj>
              </mc:Choice>
              <mc:Fallback>
                <p:oleObj name="Equation" r:id="rId3" imgW="1002960" imgH="380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150268"/>
                        <a:ext cx="3168352" cy="9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971600" y="2924944"/>
          <a:ext cx="5976664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5" imgW="2006280" imgH="444240" progId="Equation.3">
                  <p:embed/>
                </p:oleObj>
              </mc:Choice>
              <mc:Fallback>
                <p:oleObj name="Equation" r:id="rId5" imgW="2006280" imgH="444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924944"/>
                        <a:ext cx="5976664" cy="1080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439504"/>
              </p:ext>
            </p:extLst>
          </p:nvPr>
        </p:nvGraphicFramePr>
        <p:xfrm>
          <a:off x="7524328" y="1226992"/>
          <a:ext cx="79208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7" imgW="304560" imgH="164880" progId="Equation.3">
                  <p:embed/>
                </p:oleObj>
              </mc:Choice>
              <mc:Fallback>
                <p:oleObj name="Equation" r:id="rId7" imgW="304560" imgH="1648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328" y="1226992"/>
                        <a:ext cx="792088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8380592"/>
              </p:ext>
            </p:extLst>
          </p:nvPr>
        </p:nvGraphicFramePr>
        <p:xfrm>
          <a:off x="7560332" y="3042477"/>
          <a:ext cx="72008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9" imgW="330120" imgH="164880" progId="Equation.3">
                  <p:embed/>
                </p:oleObj>
              </mc:Choice>
              <mc:Fallback>
                <p:oleObj name="Equation" r:id="rId9" imgW="330120" imgH="1648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0332" y="3042477"/>
                        <a:ext cx="72008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 3 kondisi kemungkinan emf terjadi yaitu: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Sebuah medan magnet berubah terhadap waktu menghubungkan loop stasioner, sedangkan emf induksi ini kemudian disebut  emf transformator,       .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Sebuah loop bergerak bervariasi terhadap waktu (relatif terhadap komponen normal B) dalam medan statis </a:t>
            </a:r>
            <a:r>
              <a:rPr lang="id-ID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 emf induksi ini kemudian disebut emf yang menggerakkan,       .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Sebuah loop yang bergerak dalam medan B yang   berubah terhadap waktu.</a:t>
            </a:r>
          </a:p>
          <a:p>
            <a:pPr marL="971550" lvl="1" indent="-514350">
              <a:buFont typeface="+mj-lt"/>
              <a:buAutoNum type="arabicPeriod"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5450164" y="2436236"/>
          <a:ext cx="634004" cy="559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Equation" r:id="rId3" imgW="279360" imgH="253800" progId="Equation.3">
                  <p:embed/>
                </p:oleObj>
              </mc:Choice>
              <mc:Fallback>
                <p:oleObj name="Equation" r:id="rId3" imgW="27936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0164" y="2436236"/>
                        <a:ext cx="634004" cy="559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6228184" y="4205352"/>
          <a:ext cx="576064" cy="618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Equation" r:id="rId5" imgW="279360" imgH="253800" progId="Equation.3">
                  <p:embed/>
                </p:oleObj>
              </mc:Choice>
              <mc:Fallback>
                <p:oleObj name="Equation" r:id="rId5" imgW="27936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4205352"/>
                        <a:ext cx="576064" cy="6182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emf diberikan oleh:</a:t>
            </a:r>
          </a:p>
          <a:p>
            <a:endParaRPr lang="id-I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dimana :</a:t>
            </a:r>
          </a:p>
          <a:p>
            <a:pPr>
              <a:buNone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jika loop dalam keadaan stasioner.</a:t>
            </a:r>
          </a:p>
          <a:p>
            <a:pPr>
              <a:buNone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jika medan </a:t>
            </a:r>
            <a:r>
              <a:rPr lang="id-ID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adalah statis.</a:t>
            </a:r>
          </a:p>
          <a:p>
            <a:pPr>
              <a:buNone/>
            </a:pPr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907704" y="1196752"/>
          <a:ext cx="2448272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Equation" r:id="rId3" imgW="1041120" imgH="253800" progId="Equation.3">
                  <p:embed/>
                </p:oleObj>
              </mc:Choice>
              <mc:Fallback>
                <p:oleObj name="Equation" r:id="rId3" imgW="104112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196752"/>
                        <a:ext cx="2448272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7365578" y="1312632"/>
          <a:ext cx="662806" cy="448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Equation" r:id="rId5" imgW="317160" imgH="177480" progId="Equation.3">
                  <p:embed/>
                </p:oleObj>
              </mc:Choice>
              <mc:Fallback>
                <p:oleObj name="Equation" r:id="rId5" imgW="31716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5578" y="1312632"/>
                        <a:ext cx="662806" cy="4489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855720" y="2347212"/>
          <a:ext cx="97997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Equation" r:id="rId7" imgW="507960" imgH="253800" progId="Equation.3">
                  <p:embed/>
                </p:oleObj>
              </mc:Choice>
              <mc:Fallback>
                <p:oleObj name="Equation" r:id="rId7" imgW="507960" imgH="253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720" y="2347212"/>
                        <a:ext cx="979976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827584" y="2953080"/>
          <a:ext cx="1008112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Equation" r:id="rId9" imgW="507960" imgH="253800" progId="Equation.3">
                  <p:embed/>
                </p:oleObj>
              </mc:Choice>
              <mc:Fallback>
                <p:oleObj name="Equation" r:id="rId9" imgW="507960" imgH="2538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953080"/>
                        <a:ext cx="1008112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sv-S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oop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Diam</a:t>
            </a:r>
            <a:r>
              <a:rPr lang="sv-S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dalam 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v-S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edan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v-S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agnet bervariasi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Tegangan Induksi yang dihasilkan:</a:t>
            </a:r>
          </a:p>
          <a:p>
            <a:endParaRPr lang="id-I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Hitung arus I?</a:t>
            </a:r>
          </a:p>
          <a:p>
            <a:endParaRPr lang="id-I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d-I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d-I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Gambar: 4-2a</a:t>
            </a:r>
          </a:p>
          <a:p>
            <a:pPr>
              <a:buNone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buNone/>
            </a:pPr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1331640" y="2060848"/>
          <a:ext cx="2160240" cy="804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quation" r:id="rId3" imgW="1180800" imgH="457200" progId="Equation.3">
                  <p:embed/>
                </p:oleObj>
              </mc:Choice>
              <mc:Fallback>
                <p:oleObj name="Equation" r:id="rId3" imgW="11808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060848"/>
                        <a:ext cx="2160240" cy="804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7143204" y="2248736"/>
          <a:ext cx="741164" cy="370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5" imgW="330120" imgH="164880" progId="Equation.3">
                  <p:embed/>
                </p:oleObj>
              </mc:Choice>
              <mc:Fallback>
                <p:oleObj name="Equation" r:id="rId5" imgW="330120" imgH="1648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204" y="2248736"/>
                        <a:ext cx="741164" cy="3705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 descr="C:\Users\user\Pictures\GBR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7864" y="2852936"/>
            <a:ext cx="5328592" cy="334072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 terminal 1-2, emf yang terjadi:</a:t>
            </a:r>
          </a:p>
          <a:p>
            <a:endParaRPr lang="id-I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d-I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d-I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d-I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d-I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d-I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d-I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Gambar: 4-2 b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1259632" y="1196752"/>
          <a:ext cx="1296144" cy="559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Equation" r:id="rId3" imgW="596880" imgH="253800" progId="Equation.3">
                  <p:embed/>
                </p:oleObj>
              </mc:Choice>
              <mc:Fallback>
                <p:oleObj name="Equation" r:id="rId3" imgW="59688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196752"/>
                        <a:ext cx="1296144" cy="559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1259632" y="1988840"/>
          <a:ext cx="1512168" cy="811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Equation" r:id="rId5" imgW="672840" imgH="469800" progId="Equation.3">
                  <p:embed/>
                </p:oleObj>
              </mc:Choice>
              <mc:Fallback>
                <p:oleObj name="Equation" r:id="rId5" imgW="672840" imgH="469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988840"/>
                        <a:ext cx="1512168" cy="8110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11760" y="3068960"/>
            <a:ext cx="3343647" cy="20162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/>
          </a:bodyPr>
          <a:lstStyle/>
          <a:p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Latihan: 1</a:t>
            </a:r>
          </a:p>
          <a:p>
            <a:pPr>
              <a:buNone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Suatu induktor dengan N lilitan dibentuk dari konduktor  kawat tipis menjadi loop melingkardengan radius a. Loop induktor terletak  pada bidang x-y dengan pusat di titik asal, dan  terhubung dengan resistor R seperti yang ditunjukkan pada gambar. 4-2. Dengan keberadaan medan magnet yang diberikan </a:t>
            </a:r>
            <a:r>
              <a:rPr lang="id-ID" dirty="0" smtClean="0"/>
              <a:t>oleh                                   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dimana     </a:t>
            </a:r>
            <a:r>
              <a:rPr lang="id-ID" dirty="0" smtClean="0"/>
              <a:t>adalah frekuensi sudut.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654848"/>
              </p:ext>
            </p:extLst>
          </p:nvPr>
        </p:nvGraphicFramePr>
        <p:xfrm>
          <a:off x="1691680" y="4650208"/>
          <a:ext cx="3168352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Equation" r:id="rId5" imgW="1409400" imgH="241200" progId="Equation.3">
                  <p:embed/>
                </p:oleObj>
              </mc:Choice>
              <mc:Fallback>
                <p:oleObj name="Equation" r:id="rId5" imgW="140940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650208"/>
                        <a:ext cx="3168352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968430"/>
              </p:ext>
            </p:extLst>
          </p:nvPr>
        </p:nvGraphicFramePr>
        <p:xfrm>
          <a:off x="2168440" y="5408756"/>
          <a:ext cx="479213" cy="377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Equation" r:id="rId7" imgW="152280" imgH="139680" progId="Equation.3">
                  <p:embed/>
                </p:oleObj>
              </mc:Choice>
              <mc:Fallback>
                <p:oleObj name="Equation" r:id="rId7" imgW="152280" imgH="1396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8440" y="5408756"/>
                        <a:ext cx="479213" cy="3776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user\Pictures\GBR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8550" y="1340768"/>
            <a:ext cx="6946900" cy="367240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Hitung:	</a:t>
            </a:r>
          </a:p>
          <a:p>
            <a:pPr>
              <a:buNone/>
            </a:pPr>
            <a:r>
              <a:rPr lang="id-ID" dirty="0" smtClean="0"/>
              <a:t>a). fluks magnetik yang menghubungkan lilitan  </a:t>
            </a:r>
          </a:p>
          <a:p>
            <a:pPr>
              <a:buNone/>
            </a:pPr>
            <a:r>
              <a:rPr lang="id-ID" dirty="0" smtClean="0"/>
              <a:t>      tunggal induktor. </a:t>
            </a:r>
          </a:p>
          <a:p>
            <a:pPr>
              <a:buNone/>
            </a:pPr>
            <a:r>
              <a:rPr lang="id-ID" dirty="0" smtClean="0"/>
              <a:t>b). Emf transformator, jika diberikan N = 10, </a:t>
            </a:r>
          </a:p>
          <a:p>
            <a:pPr>
              <a:buNone/>
            </a:pPr>
            <a:r>
              <a:rPr lang="id-ID" dirty="0" smtClean="0"/>
              <a:t>      B</a:t>
            </a:r>
            <a:r>
              <a:rPr lang="id-ID" baseline="-25000" dirty="0" smtClean="0"/>
              <a:t>0</a:t>
            </a:r>
            <a:r>
              <a:rPr lang="id-ID" dirty="0" smtClean="0"/>
              <a:t> =  0,2 T, a = 10 cm dan </a:t>
            </a:r>
            <a:r>
              <a:rPr lang="id-ID" dirty="0" smtClean="0">
                <a:sym typeface="Symbol"/>
              </a:rPr>
              <a:t> = 10</a:t>
            </a:r>
            <a:r>
              <a:rPr lang="id-ID" baseline="30000" dirty="0" smtClean="0">
                <a:sym typeface="Symbol"/>
              </a:rPr>
              <a:t>3</a:t>
            </a:r>
            <a:r>
              <a:rPr lang="id-ID" dirty="0" smtClean="0">
                <a:sym typeface="Symbol"/>
              </a:rPr>
              <a:t> rad/s.</a:t>
            </a:r>
          </a:p>
          <a:p>
            <a:pPr>
              <a:buNone/>
            </a:pPr>
            <a:r>
              <a:rPr lang="id-ID" dirty="0" smtClean="0">
                <a:sym typeface="Symbol"/>
              </a:rPr>
              <a:t>c). Polaritas dari        pada t = 0</a:t>
            </a:r>
          </a:p>
          <a:p>
            <a:pPr>
              <a:buNone/>
            </a:pPr>
            <a:r>
              <a:rPr lang="id-ID" dirty="0" smtClean="0">
                <a:sym typeface="Symbol"/>
              </a:rPr>
              <a:t>d). Arus induksi dalam rangkaian untuk R = 1 k</a:t>
            </a:r>
          </a:p>
          <a:p>
            <a:pPr>
              <a:buNone/>
            </a:pPr>
            <a:r>
              <a:rPr lang="id-ID" dirty="0" smtClean="0">
                <a:sym typeface="Symbol"/>
              </a:rPr>
              <a:t>      (tahanan dalam konduktor diabaikan)</a:t>
            </a:r>
          </a:p>
          <a:p>
            <a:pPr>
              <a:buNone/>
            </a:pPr>
            <a:endParaRPr lang="id-ID" dirty="0" smtClean="0">
              <a:sym typeface="Symbol"/>
            </a:endParaRP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3275856" y="3607048"/>
          <a:ext cx="576064" cy="542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3" imgW="279360" imgH="253800" progId="Equation.3">
                  <p:embed/>
                </p:oleObj>
              </mc:Choice>
              <mc:Fallback>
                <p:oleObj name="Equation" r:id="rId3" imgW="27936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607048"/>
                        <a:ext cx="576064" cy="542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110</Words>
  <Application>Microsoft Office PowerPoint</Application>
  <PresentationFormat>On-screen Show (4:3)</PresentationFormat>
  <Paragraphs>112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Office Theme</vt:lpstr>
      <vt:lpstr>Equation</vt:lpstr>
      <vt:lpstr>Bab IV Hukum Faraday dan Arus Induksi</vt:lpstr>
      <vt:lpstr>PowerPoint Presentation</vt:lpstr>
      <vt:lpstr>PowerPoint Presentation</vt:lpstr>
      <vt:lpstr>PowerPoint Presentation</vt:lpstr>
      <vt:lpstr>Loop Diam dalam Medan Magnet bervariasi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Faraday dan Arus Induksi</dc:title>
  <dc:creator>user</dc:creator>
  <cp:lastModifiedBy>zainal</cp:lastModifiedBy>
  <cp:revision>27</cp:revision>
  <dcterms:created xsi:type="dcterms:W3CDTF">2011-04-14T06:19:55Z</dcterms:created>
  <dcterms:modified xsi:type="dcterms:W3CDTF">2013-05-22T07:16:13Z</dcterms:modified>
</cp:coreProperties>
</file>