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0FA0F-C567-40B3-82CA-31420FFA6B23}" type="datetimeFigureOut">
              <a:rPr lang="id-ID" smtClean="0"/>
              <a:pPr/>
              <a:t>12/05/2011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BF501-616D-4336-85B7-A3CDC958C73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4.2  Pergerakan Konduktor dalam Medan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Magnet Statis</a:t>
            </a:r>
            <a:endParaRPr lang="id-ID" dirty="0"/>
          </a:p>
          <a:p>
            <a:r>
              <a:rPr lang="id-ID" dirty="0" smtClean="0"/>
              <a:t>Kawat</a:t>
            </a:r>
            <a:r>
              <a:rPr lang="id-ID" dirty="0"/>
              <a:t> </a:t>
            </a:r>
            <a:r>
              <a:rPr lang="id-ID" dirty="0" smtClean="0"/>
              <a:t> konduktor  memuat </a:t>
            </a:r>
            <a:r>
              <a:rPr lang="id-ID" dirty="0"/>
              <a:t> elektron </a:t>
            </a:r>
            <a:r>
              <a:rPr lang="id-ID" dirty="0" smtClean="0"/>
              <a:t>bebas. </a:t>
            </a:r>
          </a:p>
          <a:p>
            <a:r>
              <a:rPr lang="id-ID" dirty="0" smtClean="0"/>
              <a:t>Gaya Lorentz  </a:t>
            </a:r>
            <a:r>
              <a:rPr lang="id-ID" b="1" dirty="0" smtClean="0"/>
              <a:t>F</a:t>
            </a:r>
            <a:r>
              <a:rPr lang="id-ID" b="1" baseline="-25000" dirty="0" smtClean="0"/>
              <a:t>m</a:t>
            </a:r>
            <a:r>
              <a:rPr lang="id-ID" dirty="0" smtClean="0"/>
              <a:t> yang bekerja pada suatu partikel bermuatan </a:t>
            </a:r>
            <a:r>
              <a:rPr lang="id-ID" i="1" dirty="0" smtClean="0"/>
              <a:t>q</a:t>
            </a:r>
            <a:r>
              <a:rPr lang="id-ID" dirty="0" smtClean="0"/>
              <a:t>   bergerak dengan kecepatan </a:t>
            </a:r>
            <a:r>
              <a:rPr lang="id-ID" b="1" dirty="0" smtClean="0"/>
              <a:t>u</a:t>
            </a:r>
            <a:r>
              <a:rPr lang="id-ID" dirty="0" smtClean="0"/>
              <a:t>    di dalam medan magnet </a:t>
            </a:r>
            <a:r>
              <a:rPr lang="id-ID" b="1" dirty="0" smtClean="0"/>
              <a:t>B</a:t>
            </a:r>
            <a:r>
              <a:rPr lang="id-ID" dirty="0" smtClean="0"/>
              <a:t> adalah:   </a:t>
            </a:r>
          </a:p>
          <a:p>
            <a:pPr>
              <a:buNone/>
            </a:pPr>
            <a:r>
              <a:rPr lang="id-ID" dirty="0" smtClean="0"/>
              <a:t>					(N)			          4-5</a:t>
            </a:r>
          </a:p>
          <a:p>
            <a:r>
              <a:rPr lang="id-ID" dirty="0" smtClean="0"/>
              <a:t>Bila persamaan di atas </a:t>
            </a:r>
            <a:r>
              <a:rPr lang="id-ID" dirty="0"/>
              <a:t> </a:t>
            </a:r>
            <a:r>
              <a:rPr lang="id-ID" dirty="0" smtClean="0"/>
              <a:t>dibagi dengan muatan q, didapatkan gaya per muatan, atau medan listrik Em yang bekerja pada partikel bermuatan tersebut, yaitu:  </a:t>
            </a:r>
            <a:endParaRPr lang="id-ID" dirty="0"/>
          </a:p>
          <a:p>
            <a:pPr>
              <a:buNone/>
            </a:pPr>
            <a:r>
              <a:rPr lang="id-ID" dirty="0" smtClean="0"/>
              <a:t>			                      (V/m)			4-6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1619672" y="3356992"/>
          <a:ext cx="1943968" cy="576064"/>
        </p:xfrm>
        <a:graphic>
          <a:graphicData uri="http://schemas.openxmlformats.org/presentationml/2006/ole">
            <p:oleObj spid="_x0000_s1041" name="Equation" r:id="rId3" imgW="863280" imgH="241200" progId="Equation.3">
              <p:embed/>
            </p:oleObj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1691680" y="5517480"/>
          <a:ext cx="2376264" cy="791840"/>
        </p:xfrm>
        <a:graphic>
          <a:graphicData uri="http://schemas.openxmlformats.org/presentationml/2006/ole">
            <p:oleObj spid="_x0000_s1047" name="Equation" r:id="rId4" imgW="1054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pPr algn="ctr">
              <a:buNone/>
            </a:pPr>
            <a:r>
              <a:rPr lang="id-ID" dirty="0" smtClean="0"/>
              <a:t>Gambar: 1</a:t>
            </a:r>
            <a:endParaRPr lang="id-ID" dirty="0"/>
          </a:p>
        </p:txBody>
      </p:sp>
      <p:pic>
        <p:nvPicPr>
          <p:cNvPr id="4" name="Picture 2" descr="C:\Users\user\Pictures\GBR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488832" cy="44644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d-ID" dirty="0" smtClean="0"/>
              <a:t>Tegangan induksi pada kabel:</a:t>
            </a:r>
          </a:p>
          <a:p>
            <a:pPr>
              <a:buNone/>
            </a:pPr>
            <a:r>
              <a:rPr lang="id-ID" dirty="0" smtClean="0"/>
              <a:t>								           4-7</a:t>
            </a:r>
          </a:p>
          <a:p>
            <a:pPr>
              <a:buNone/>
            </a:pPr>
            <a:r>
              <a:rPr lang="id-ID" dirty="0" smtClean="0"/>
              <a:t>	dimana:</a:t>
            </a:r>
          </a:p>
          <a:p>
            <a:pPr>
              <a:buNone/>
            </a:pPr>
            <a:r>
              <a:rPr lang="id-ID" dirty="0"/>
              <a:t>	</a:t>
            </a:r>
          </a:p>
          <a:p>
            <a:pPr>
              <a:buNone/>
            </a:pPr>
            <a:r>
              <a:rPr lang="id-ID" dirty="0" smtClean="0"/>
              <a:t>	dan </a:t>
            </a:r>
          </a:p>
          <a:p>
            <a:r>
              <a:rPr lang="id-ID" dirty="0" smtClean="0"/>
              <a:t>Maka:</a:t>
            </a:r>
          </a:p>
          <a:p>
            <a:pPr>
              <a:buNone/>
            </a:pPr>
            <a:r>
              <a:rPr lang="id-ID" dirty="0" smtClean="0"/>
              <a:t>								          4-8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03648" y="1126412"/>
          <a:ext cx="4392488" cy="669156"/>
        </p:xfrm>
        <a:graphic>
          <a:graphicData uri="http://schemas.openxmlformats.org/presentationml/2006/ole">
            <p:oleObj spid="_x0000_s2051" name="Equation" r:id="rId3" imgW="2247840" imgH="33012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03648" y="2348880"/>
          <a:ext cx="3456384" cy="504056"/>
        </p:xfrm>
        <a:graphic>
          <a:graphicData uri="http://schemas.openxmlformats.org/presentationml/2006/ole">
            <p:oleObj spid="_x0000_s2053" name="Equation" r:id="rId4" imgW="1549080" imgH="2412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75800" y="2937344"/>
          <a:ext cx="1071488" cy="474340"/>
        </p:xfrm>
        <a:graphic>
          <a:graphicData uri="http://schemas.openxmlformats.org/presentationml/2006/ole">
            <p:oleObj spid="_x0000_s2055" name="Equation" r:id="rId5" imgW="558720" imgH="22860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475656" y="4077072"/>
          <a:ext cx="2664296" cy="576064"/>
        </p:xfrm>
        <a:graphic>
          <a:graphicData uri="http://schemas.openxmlformats.org/presentationml/2006/ole">
            <p:oleObj spid="_x0000_s2057" name="Equation" r:id="rId6" imgW="1117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d-ID" dirty="0" smtClean="0"/>
              <a:t>Secara umum, jika ada segmen sirkuit </a:t>
            </a:r>
          </a:p>
          <a:p>
            <a:pPr>
              <a:buNone/>
            </a:pPr>
            <a:r>
              <a:rPr lang="id-ID" dirty="0" smtClean="0"/>
              <a:t>	tertutup  dengan garis C bergerak dengan kecepatan </a:t>
            </a:r>
            <a:r>
              <a:rPr lang="id-ID" b="1" dirty="0" smtClean="0"/>
              <a:t>u</a:t>
            </a:r>
            <a:r>
              <a:rPr lang="id-ID" dirty="0" smtClean="0"/>
              <a:t> melintasi medan magnet statis </a:t>
            </a:r>
            <a:r>
              <a:rPr lang="id-ID" b="1" dirty="0" smtClean="0"/>
              <a:t>B</a:t>
            </a:r>
            <a:r>
              <a:rPr lang="id-ID" dirty="0" smtClean="0"/>
              <a:t>,  maka Tegangan induksi emf  diberikan oleh: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				          4-9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619672" y="3212976"/>
          <a:ext cx="2592288" cy="936104"/>
        </p:xfrm>
        <a:graphic>
          <a:graphicData uri="http://schemas.openxmlformats.org/presentationml/2006/ole">
            <p:oleObj spid="_x0000_s16387" name="Equation" r:id="rId3" imgW="119376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Contoh: 1.</a:t>
            </a:r>
          </a:p>
          <a:p>
            <a:pPr>
              <a:buNone/>
            </a:pPr>
            <a:r>
              <a:rPr lang="id-ID" dirty="0" smtClean="0"/>
              <a:t>	Loop persegi ditunjukkan dalam gambar. 4-2 memiliki lebar </a:t>
            </a:r>
            <a:r>
              <a:rPr lang="id-ID" i="1" dirty="0" smtClean="0"/>
              <a:t>l</a:t>
            </a:r>
            <a:r>
              <a:rPr lang="id-ID" dirty="0" smtClean="0"/>
              <a:t> konstan, tetapi panjangnya  bertambah x</a:t>
            </a:r>
            <a:r>
              <a:rPr lang="id-ID" baseline="-25000" dirty="0" smtClean="0"/>
              <a:t>o</a:t>
            </a:r>
            <a:r>
              <a:rPr lang="id-ID" dirty="0" smtClean="0"/>
              <a:t> terhadap waktu dari konduktor geser bergerak  pada kecepatan </a:t>
            </a:r>
            <a:r>
              <a:rPr lang="id-ID" b="1" dirty="0" smtClean="0"/>
              <a:t>u</a:t>
            </a:r>
            <a:r>
              <a:rPr lang="id-ID" dirty="0" smtClean="0"/>
              <a:t> dalam medan magnet serba-sama. Catatan  </a:t>
            </a:r>
            <a:r>
              <a:rPr lang="id-ID" b="1" dirty="0" smtClean="0"/>
              <a:t>B</a:t>
            </a:r>
            <a:r>
              <a:rPr lang="id-ID" dirty="0" smtClean="0"/>
              <a:t> meningkat  secara linier terhadap x. Konduktor bergerak mulai dari x = 0  pada  t = 0. Tentukan emf  pada  konduktor antara terminal 1 dan 2, dan dihubungkan dengan rangkaian yang mempunyaii resistor R. Asumsikan bahwa perlawanan loop R</a:t>
            </a:r>
            <a:r>
              <a:rPr lang="id-ID" baseline="-25000" dirty="0" smtClean="0"/>
              <a:t>1</a:t>
            </a:r>
            <a:r>
              <a:rPr lang="id-ID" dirty="0" smtClean="0"/>
              <a:t>&lt;&lt;R.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1430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Gambar: 2</a:t>
            </a:r>
            <a:endParaRPr lang="id-ID" sz="2800" dirty="0"/>
          </a:p>
        </p:txBody>
      </p:sp>
      <p:pic>
        <p:nvPicPr>
          <p:cNvPr id="17410" name="Picture 2" descr="C:\Users\user\Pictures\GBR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01712"/>
            <a:ext cx="7366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d-ID" dirty="0" smtClean="0"/>
              <a:t>Perhatikan loop 2341, emf yang terjadi pada </a:t>
            </a:r>
            <a:r>
              <a:rPr lang="id-ID" i="1" dirty="0" smtClean="0"/>
              <a:t>x</a:t>
            </a:r>
            <a:r>
              <a:rPr lang="id-ID" dirty="0" smtClean="0"/>
              <a:t> = </a:t>
            </a:r>
            <a:r>
              <a:rPr lang="id-ID" i="1" dirty="0" smtClean="0"/>
              <a:t>x</a:t>
            </a:r>
            <a:r>
              <a:rPr lang="id-ID" i="1" baseline="-25000" dirty="0" smtClean="0"/>
              <a:t>o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Dimana: </a:t>
            </a:r>
            <a:r>
              <a:rPr lang="id-ID" i="1" dirty="0" smtClean="0"/>
              <a:t>x</a:t>
            </a:r>
            <a:r>
              <a:rPr lang="id-ID" i="1" baseline="-25000" dirty="0" smtClean="0"/>
              <a:t>o</a:t>
            </a:r>
            <a:r>
              <a:rPr lang="id-ID" dirty="0" smtClean="0"/>
              <a:t> = </a:t>
            </a:r>
            <a:r>
              <a:rPr lang="id-ID" b="1" dirty="0" smtClean="0"/>
              <a:t>u</a:t>
            </a:r>
            <a:r>
              <a:rPr lang="id-ID" i="1" dirty="0" smtClean="0"/>
              <a:t>t</a:t>
            </a:r>
          </a:p>
          <a:p>
            <a:pPr>
              <a:buNone/>
            </a:pPr>
            <a:r>
              <a:rPr lang="id-ID" i="1" dirty="0" smtClean="0"/>
              <a:t>						</a:t>
            </a:r>
            <a:r>
              <a:rPr lang="id-ID" dirty="0" smtClean="0"/>
              <a:t>(V)		    (4-10)</a:t>
            </a:r>
            <a:endParaRPr lang="id-ID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331640" y="1844824"/>
          <a:ext cx="3888432" cy="669156"/>
        </p:xfrm>
        <a:graphic>
          <a:graphicData uri="http://schemas.openxmlformats.org/presentationml/2006/ole">
            <p:oleObj spid="_x0000_s17411" name="Equation" r:id="rId3" imgW="1892160" imgH="33012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275856" y="2708920"/>
          <a:ext cx="4680520" cy="885180"/>
        </p:xfrm>
        <a:graphic>
          <a:graphicData uri="http://schemas.openxmlformats.org/presentationml/2006/ole">
            <p:oleObj spid="_x0000_s17413" name="Equation" r:id="rId4" imgW="1930320" imgH="33012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475656" y="4524856"/>
          <a:ext cx="2808312" cy="792088"/>
        </p:xfrm>
        <a:graphic>
          <a:graphicData uri="http://schemas.openxmlformats.org/presentationml/2006/ole">
            <p:oleObj spid="_x0000_s17415" name="Equation" r:id="rId5" imgW="901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r>
              <a:rPr lang="id-ID" dirty="0" smtClean="0"/>
              <a:t>Fluks terjadi: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					             (4-11)</a:t>
            </a:r>
          </a:p>
          <a:p>
            <a:endParaRPr lang="id-ID" dirty="0" smtClean="0"/>
          </a:p>
          <a:p>
            <a:r>
              <a:rPr lang="id-ID" dirty="0" smtClean="0"/>
              <a:t>Subtitusi </a:t>
            </a:r>
            <a:r>
              <a:rPr lang="id-ID" i="1" dirty="0" smtClean="0"/>
              <a:t>x</a:t>
            </a:r>
            <a:r>
              <a:rPr lang="id-ID" i="1" baseline="-25000" dirty="0" smtClean="0"/>
              <a:t>o</a:t>
            </a:r>
            <a:r>
              <a:rPr lang="id-ID" dirty="0" smtClean="0"/>
              <a:t> = </a:t>
            </a:r>
            <a:r>
              <a:rPr lang="id-ID" b="1" dirty="0" smtClean="0"/>
              <a:t>u</a:t>
            </a:r>
            <a:r>
              <a:rPr lang="id-ID" i="1" dirty="0" smtClean="0"/>
              <a:t>t</a:t>
            </a:r>
            <a:r>
              <a:rPr lang="id-ID" dirty="0" smtClean="0"/>
              <a:t> dalam pers. (4-11), maka:</a:t>
            </a:r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smtClean="0"/>
              <a:t>							             (4-12)</a:t>
            </a:r>
            <a:endParaRPr lang="id-ID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403648" y="1268760"/>
          <a:ext cx="1905868" cy="722114"/>
        </p:xfrm>
        <a:graphic>
          <a:graphicData uri="http://schemas.openxmlformats.org/presentationml/2006/ole">
            <p:oleObj spid="_x0000_s18435" name="Equation" r:id="rId3" imgW="787320" imgH="29196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776088" y="2060848"/>
          <a:ext cx="2509366" cy="650106"/>
        </p:xfrm>
        <a:graphic>
          <a:graphicData uri="http://schemas.openxmlformats.org/presentationml/2006/ole">
            <p:oleObj spid="_x0000_s18437" name="Equation" r:id="rId4" imgW="1130040" imgH="29196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805892" y="2708920"/>
          <a:ext cx="2520280" cy="864096"/>
        </p:xfrm>
        <a:graphic>
          <a:graphicData uri="http://schemas.openxmlformats.org/presentationml/2006/ole">
            <p:oleObj spid="_x0000_s18439" name="Equation" r:id="rId5" imgW="1269720" imgH="419040" progId="Equation.3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331640" y="4653136"/>
          <a:ext cx="3168352" cy="1080120"/>
        </p:xfrm>
        <a:graphic>
          <a:graphicData uri="http://schemas.openxmlformats.org/presentationml/2006/ole">
            <p:oleObj spid="_x0000_s18441" name="Equation" r:id="rId6" imgW="1803240" imgH="482400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1819960" y="5733256"/>
          <a:ext cx="1440160" cy="601340"/>
        </p:xfrm>
        <a:graphic>
          <a:graphicData uri="http://schemas.openxmlformats.org/presentationml/2006/ole">
            <p:oleObj spid="_x0000_s18443" name="Equation" r:id="rId7" imgW="6220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Gambar: 2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2011-05-10T13:28:24Z</dcterms:created>
  <dcterms:modified xsi:type="dcterms:W3CDTF">2011-05-12T08:55:54Z</dcterms:modified>
</cp:coreProperties>
</file>