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91" r:id="rId12"/>
    <p:sldId id="267" r:id="rId13"/>
    <p:sldId id="270" r:id="rId14"/>
    <p:sldId id="29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.wmf"/><Relationship Id="rId4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.wmf"/><Relationship Id="rId1" Type="http://schemas.openxmlformats.org/officeDocument/2006/relationships/image" Target="../media/image25.wmf"/><Relationship Id="rId4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png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519F-16E5-4B05-9249-FEC20832F323}" type="datetimeFigureOut">
              <a:rPr lang="id-ID" smtClean="0"/>
              <a:pPr/>
              <a:t>08/03/2016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6871-7D9A-4BDE-9D30-7A8F1DD292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latin typeface="Rockwell Extra Bold" pitchFamily="18" charset="0"/>
              </a:rPr>
              <a:t>Bab 1</a:t>
            </a:r>
            <a:br>
              <a:rPr lang="id-ID" b="1" dirty="0" smtClean="0">
                <a:latin typeface="Rockwell Extra Bold" pitchFamily="18" charset="0"/>
              </a:rPr>
            </a:br>
            <a:r>
              <a:rPr lang="id-ID" b="1" dirty="0" smtClean="0">
                <a:latin typeface="Rockwell Extra Bold" pitchFamily="18" charset="0"/>
              </a:rPr>
              <a:t>Elektrostatis</a:t>
            </a:r>
            <a:endParaRPr lang="id-ID" b="1" dirty="0">
              <a:latin typeface="Rockwell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Dalam koordinat polar, sebuah elemen luasan adalah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ds = r dr d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,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dan untuk disk yang ditunjukkan dalam gambar (b), integral limit dari 0 ke 2 (rad) untuk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dan dari 0 ke 3 x 10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m untuk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. Oleh karena itu: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		</a:t>
            </a:r>
          </a:p>
          <a:p>
            <a:pPr>
              <a:buNone/>
            </a:pPr>
            <a:endParaRPr lang="id-ID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547664" y="3356992"/>
          <a:ext cx="5472608" cy="3024336"/>
        </p:xfrm>
        <a:graphic>
          <a:graphicData uri="http://schemas.openxmlformats.org/presentationml/2006/ole">
            <p:oleObj spid="_x0000_s5123" name="Equation" r:id="rId3" imgW="2260440" imgH="1434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1.2 Arus dan Kerapatan Arus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Arus</a:t>
            </a:r>
            <a:r>
              <a:rPr lang="id-ID" dirty="0" smtClean="0">
                <a:sym typeface="Wingdings" pitchFamily="2" charset="2"/>
              </a:rPr>
              <a:t> Muatan listrik yang bergerak  Laju alir muatan yang melalui titik acuan sebesar satu Coulomb per detik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Kerapatan Arus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rata-rata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arus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per satuan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luas </a:t>
            </a:r>
            <a:endParaRPr lang="id-ID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173413" y="3357563"/>
          <a:ext cx="1085850" cy="935037"/>
        </p:xfrm>
        <a:graphic>
          <a:graphicData uri="http://schemas.openxmlformats.org/presentationml/2006/ole">
            <p:oleObj spid="_x0000_s54274" name="Equation" r:id="rId3" imgW="495000" imgH="393480" progId="Equation.3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000232" y="4857760"/>
          <a:ext cx="781050" cy="754063"/>
        </p:xfrm>
        <a:graphic>
          <a:graphicData uri="http://schemas.openxmlformats.org/presentationml/2006/ole">
            <p:oleObj spid="_x0000_s54278" name="Equation" r:id="rId4" imgW="355320" imgH="317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Kerapatan </a:t>
            </a:r>
            <a:r>
              <a:rPr lang="id-ID" dirty="0" smtClean="0"/>
              <a:t>Arus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4143404" cy="24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857752" y="2357430"/>
          <a:ext cx="3873500" cy="3016250"/>
        </p:xfrm>
        <a:graphic>
          <a:graphicData uri="http://schemas.openxmlformats.org/presentationml/2006/ole">
            <p:oleObj spid="_x0000_s24578" name="Equation" r:id="rId4" imgW="1765080" imgH="126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1.2  Hukum Coulomb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Hukum Coulomb, yang pertama kali diperkenalkan untuk muatan listrik di udara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Kemudian digenerasikan untuk bahan media, menyatakan bahwa: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1. Muatan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terisolasi  menginduksi medan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listrik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pada setiap titik dalam ruangan dan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pada titik P, E diberikan oleh: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</a:t>
            </a:r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Gambar 3 Medan Listrik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C:\Users\user\Pictures\gm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300" y="764704"/>
            <a:ext cx="6121400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 1-6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dimana: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        adalah vektor satuan menunjuk dari 	                   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ke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 jarak antara muatan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q’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adalah permitivitas listrik dari medium.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9698" name="Equation" r:id="rId3" imgW="114120" imgH="2156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763688" y="3441824"/>
          <a:ext cx="360040" cy="419224"/>
        </p:xfrm>
        <a:graphic>
          <a:graphicData uri="http://schemas.openxmlformats.org/presentationml/2006/ole">
            <p:oleObj spid="_x0000_s29699" name="Equation" r:id="rId4" imgW="152280" imgH="2030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835696" y="1124744"/>
          <a:ext cx="4249738" cy="1079500"/>
        </p:xfrm>
        <a:graphic>
          <a:graphicData uri="http://schemas.openxmlformats.org/presentationml/2006/ole">
            <p:oleObj spid="_x0000_s29700" name="Equation" r:id="rId5" imgW="1434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2. Gaya yang bekerja pada sebuah muatan uji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q’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ketika muatan ditempatkan pada titik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diberikan oleh: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 1-7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8674" name="Equation" r:id="rId3" imgW="114120" imgH="21564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979712" y="2924944"/>
          <a:ext cx="3384376" cy="648072"/>
        </p:xfrm>
        <a:graphic>
          <a:graphicData uri="http://schemas.openxmlformats.org/presentationml/2006/ole">
            <p:oleObj spid="_x0000_s28675" name="Equation" r:id="rId4" imgW="1015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Hubungan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Untuk bahan dengan permitivitas listrik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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, medan listrik D dan E berhubungan dengan:</a:t>
            </a:r>
          </a:p>
          <a:p>
            <a:pPr>
              <a:buFont typeface="Wingdings" pitchFamily="2" charset="2"/>
              <a:buChar char="Ø"/>
            </a:pPr>
            <a:endParaRPr lang="id-ID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								       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1-8</a:t>
            </a:r>
          </a:p>
          <a:p>
            <a:pPr>
              <a:buNone/>
            </a:pP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dengan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dimana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Font typeface="Wingdings" pitchFamily="2" charset="2"/>
              <a:buChar char="Ø"/>
            </a:pPr>
            <a:endParaRPr lang="id-ID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2" name="Equation" r:id="rId3" imgW="114120" imgH="2156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123728" y="2780928"/>
          <a:ext cx="1944216" cy="720080"/>
        </p:xfrm>
        <a:graphic>
          <a:graphicData uri="http://schemas.openxmlformats.org/presentationml/2006/ole">
            <p:oleObj spid="_x0000_s30723" name="Equation" r:id="rId4" imgW="60948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4" name="Equation" r:id="rId5" imgW="114120" imgH="2156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483768" y="4005064"/>
          <a:ext cx="2160240" cy="864096"/>
        </p:xfrm>
        <a:graphic>
          <a:graphicData uri="http://schemas.openxmlformats.org/presentationml/2006/ole">
            <p:oleObj spid="_x0000_s30725" name="Equation" r:id="rId6" imgW="6094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6" name="Equation" r:id="rId7" imgW="114120" imgH="21564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475656" y="5589240"/>
          <a:ext cx="6984776" cy="792088"/>
        </p:xfrm>
        <a:graphic>
          <a:graphicData uri="http://schemas.openxmlformats.org/presentationml/2006/ole">
            <p:oleObj spid="_x0000_s30727" name="Equation" r:id="rId8" imgW="2361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1.2.1  Medan Listrik pada Muatan titik </a:t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 oleh Beberapa Medan  listrik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Mencari medan listrik pada titik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user\Pictures\gm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36912"/>
            <a:ext cx="5588000" cy="380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Dari gambar di atas, kita dapat mencari medan total pada titik P.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Oleh muatan titik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Dimana:</a:t>
            </a:r>
          </a:p>
          <a:p>
            <a:pPr lvl="1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Jarak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ke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  	  </a:t>
            </a:r>
          </a:p>
          <a:p>
            <a:pPr lvl="1"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835696" y="2852936"/>
          <a:ext cx="4752528" cy="1512168"/>
        </p:xfrm>
        <a:graphic>
          <a:graphicData uri="http://schemas.openxmlformats.org/presentationml/2006/ole">
            <p:oleObj spid="_x0000_s32772" name="Equation" r:id="rId3" imgW="1701720" imgH="5079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2773" name="Equation" r:id="rId4" imgW="114120" imgH="21564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2699792" y="5445224"/>
          <a:ext cx="1800200" cy="720080"/>
        </p:xfrm>
        <a:graphic>
          <a:graphicData uri="http://schemas.openxmlformats.org/presentationml/2006/ole">
            <p:oleObj spid="_x0000_s32774" name="Equation" r:id="rId5" imgW="482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dobe Heiti Std R" pitchFamily="34" charset="-128"/>
                <a:ea typeface="Adobe Heiti Std R" pitchFamily="34" charset="-128"/>
              </a:rPr>
              <a:t>1.1  Muatan dan Distribusi Muatan</a:t>
            </a:r>
            <a:endParaRPr lang="id-ID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3600" dirty="0" smtClean="0"/>
              <a:t>Dalam elektromagnetik, kita menghadapi  berbagai bentuk distribusi muatan listrik,</a:t>
            </a:r>
          </a:p>
          <a:p>
            <a:pPr>
              <a:buFont typeface="Wingdings" pitchFamily="2" charset="2"/>
              <a:buChar char="Ø"/>
            </a:pPr>
            <a:r>
              <a:rPr lang="id-ID" sz="3600" dirty="0" smtClean="0"/>
              <a:t>Muatan bergerak, mereka membentuk distribusi arus.</a:t>
            </a:r>
          </a:p>
          <a:p>
            <a:pPr>
              <a:buFont typeface="Wingdings" pitchFamily="2" charset="2"/>
              <a:buChar char="Ø"/>
            </a:pPr>
            <a:r>
              <a:rPr lang="id-ID" sz="3600" dirty="0" smtClean="0"/>
              <a:t>Muatan didistribusikan dapat berbentuk  volume ruang, seluruh permukaan atau sepanjang </a:t>
            </a:r>
            <a:r>
              <a:rPr lang="id-ID" sz="3600" dirty="0" smtClean="0"/>
              <a:t>garis.</a:t>
            </a:r>
          </a:p>
          <a:p>
            <a:pPr>
              <a:buFont typeface="Wingdings" pitchFamily="2" charset="2"/>
              <a:buChar char="Ø"/>
            </a:pPr>
            <a:r>
              <a:rPr lang="id-ID" sz="3600" dirty="0" smtClean="0"/>
              <a:t>Kerapatan Muatan </a:t>
            </a:r>
            <a:r>
              <a:rPr lang="id-ID" sz="3600" dirty="0" smtClean="0">
                <a:sym typeface="Wingdings" pitchFamily="2" charset="2"/>
              </a:rPr>
              <a:t> </a:t>
            </a:r>
            <a:r>
              <a:rPr lang="id-ID" sz="3600" dirty="0" smtClean="0"/>
              <a:t>Besarnya muatan per satuan luas / volume</a:t>
            </a:r>
            <a:endParaRPr lang="id-ID" sz="3600" dirty="0" smtClean="0"/>
          </a:p>
          <a:p>
            <a:pPr>
              <a:buNone/>
            </a:pPr>
            <a:r>
              <a:rPr lang="id-ID" sz="36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Vektor satuan      dapat diperoleh: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Medan Listrik yang disebabkan oleh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id-ID" dirty="0" smtClean="0"/>
              <a:t>	 </a:t>
            </a:r>
            <a:endParaRPr lang="id-ID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199656" y="764704"/>
          <a:ext cx="576064" cy="389632"/>
        </p:xfrm>
        <a:graphic>
          <a:graphicData uri="http://schemas.openxmlformats.org/presentationml/2006/ole">
            <p:oleObj spid="_x0000_s33795" name="Equation" r:id="rId3" imgW="15228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3796" name="Equation" r:id="rId4" imgW="114120" imgH="21564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195736" y="1484784"/>
          <a:ext cx="3096344" cy="792088"/>
        </p:xfrm>
        <a:graphic>
          <a:graphicData uri="http://schemas.openxmlformats.org/presentationml/2006/ole">
            <p:oleObj spid="_x0000_s33797" name="Equation" r:id="rId5" imgW="1028520" imgH="27936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835696" y="3284984"/>
          <a:ext cx="5328592" cy="1728192"/>
        </p:xfrm>
        <a:graphic>
          <a:graphicData uri="http://schemas.openxmlformats.org/presentationml/2006/ole">
            <p:oleObj spid="_x0000_s33799" name="Equation" r:id="rId6" imgW="17269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Medan total dapat diperoleh dengan: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3427413"/>
        </p:xfrm>
        <a:graphic>
          <a:graphicData uri="http://schemas.openxmlformats.org/presentationml/2006/ole">
            <p:oleObj spid="_x0000_s34818" name="Image" r:id="rId3" imgW="17346032" imgH="9752381" progId="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971600" y="1412776"/>
          <a:ext cx="7200800" cy="2448272"/>
        </p:xfrm>
        <a:graphic>
          <a:graphicData uri="http://schemas.openxmlformats.org/presentationml/2006/ole">
            <p:oleObj spid="_x0000_s34819" name="Equation" r:id="rId4" imgW="214596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Untuk N Muatan.  </a:t>
            </a:r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				        1-10</a:t>
            </a:r>
          </a:p>
          <a:p>
            <a:pPr>
              <a:buNone/>
            </a:pPr>
            <a:r>
              <a:rPr lang="id-ID" dirty="0" smtClean="0"/>
              <a:t>		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5842" name="Equation" r:id="rId3" imgW="114120" imgH="21564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27584" y="1412776"/>
          <a:ext cx="6192688" cy="1584176"/>
        </p:xfrm>
        <a:graphic>
          <a:graphicData uri="http://schemas.openxmlformats.org/presentationml/2006/ole">
            <p:oleObj spid="_x0000_s35843" name="Equation" r:id="rId4" imgW="19936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Contoh: 3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Dua muatan titik dengan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= 2 x 10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C dan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= - 4 x 10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C  masing-masing terletak pada ruang bebas di (1, 3, -1) m dan (-3, 1, -2) m dalam sistem koordinat Cartesian.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Hitunglah: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a). Medan E pada titik (3,1, -2)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b). Gaya pada muatan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=8 x 10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C pada titik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tersebut.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Solusi: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a). Medan Listrik E dengan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 = 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0.</a:t>
            </a:r>
          </a:p>
          <a:p>
            <a:pPr>
              <a:buNone/>
            </a:pPr>
            <a:endParaRPr lang="id-ID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id-ID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id-ID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id-ID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id-ID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id-ID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dimana: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	 </a:t>
            </a:r>
            <a:endParaRPr lang="id-ID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6866" name="Equation" r:id="rId3" imgW="114120" imgH="21564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691680" y="1988840"/>
          <a:ext cx="5184576" cy="1440160"/>
        </p:xfrm>
        <a:graphic>
          <a:graphicData uri="http://schemas.openxmlformats.org/presentationml/2006/ole">
            <p:oleObj spid="_x0000_s36867" name="Equation" r:id="rId4" imgW="2273040" imgH="609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6868" name="Equation" r:id="rId5" imgW="114120" imgH="215640" progId="Equation.3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627784" y="3933056"/>
          <a:ext cx="3816424" cy="2304256"/>
        </p:xfrm>
        <a:graphic>
          <a:graphicData uri="http://schemas.openxmlformats.org/presentationml/2006/ole">
            <p:oleObj spid="_x0000_s36869" name="Equation" r:id="rId6" imgW="11430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Oleh karena itu: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b). Gaya pada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187624" y="1412776"/>
          <a:ext cx="6408712" cy="1944216"/>
        </p:xfrm>
        <a:graphic>
          <a:graphicData uri="http://schemas.openxmlformats.org/presentationml/2006/ole">
            <p:oleObj spid="_x0000_s37890" name="Equation" r:id="rId3" imgW="2476440" imgH="88884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259632" y="4293096"/>
          <a:ext cx="5976664" cy="2016224"/>
        </p:xfrm>
        <a:graphic>
          <a:graphicData uri="http://schemas.openxmlformats.org/presentationml/2006/ole">
            <p:oleObj spid="_x0000_s37892" name="Equation" r:id="rId4" imgW="24001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Muatan total yang terkandung dalam volume </a:t>
            </a:r>
          </a:p>
          <a:p>
            <a:pPr>
              <a:buNone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tertentu diberikan oleh: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				                   1-1	</a:t>
            </a:r>
            <a:endParaRPr lang="id-ID" dirty="0"/>
          </a:p>
          <a:p>
            <a:pPr>
              <a:buNone/>
            </a:pPr>
            <a:r>
              <a:rPr lang="id-ID" dirty="0" smtClean="0"/>
              <a:t>	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id-ID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adalah rata-rata muatan per satuan volume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  Kerapatan muatan permukaan </a:t>
            </a:r>
          </a:p>
          <a:p>
            <a:pPr>
              <a:buNone/>
            </a:pPr>
            <a:r>
              <a:rPr lang="id-ID" dirty="0" smtClean="0"/>
              <a:t>			</a:t>
            </a:r>
          </a:p>
          <a:p>
            <a:pPr>
              <a:buNone/>
            </a:pPr>
            <a:r>
              <a:rPr lang="id-ID" dirty="0" smtClean="0"/>
              <a:t>								         1-2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19672" y="2060848"/>
          <a:ext cx="2736304" cy="1296144"/>
        </p:xfrm>
        <a:graphic>
          <a:graphicData uri="http://schemas.openxmlformats.org/presentationml/2006/ole">
            <p:oleObj spid="_x0000_s1027" name="Equation" r:id="rId4" imgW="685800" imgH="380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Equation" r:id="rId5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Equation" r:id="rId6" imgW="114120" imgH="2156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619672" y="5013176"/>
          <a:ext cx="3672408" cy="1080120"/>
        </p:xfrm>
        <a:graphic>
          <a:graphicData uri="http://schemas.openxmlformats.org/presentationml/2006/ole">
            <p:oleObj spid="_x0000_s1030" name="Equation" r:id="rId7" imgW="1790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Kerapatan muatan garis,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                 1-3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Contoh : 1</a:t>
            </a:r>
          </a:p>
          <a:p>
            <a:pPr>
              <a:buNone/>
            </a:pPr>
            <a:r>
              <a:rPr lang="id-ID" dirty="0" smtClean="0"/>
              <a:t>	Hitung </a:t>
            </a:r>
            <a:r>
              <a:rPr lang="id-ID" dirty="0"/>
              <a:t>muatan total </a:t>
            </a:r>
            <a:r>
              <a:rPr lang="id-ID" i="1" dirty="0"/>
              <a:t>Q</a:t>
            </a:r>
            <a:r>
              <a:rPr lang="id-ID" dirty="0"/>
              <a:t> yang terkandung dalam tabung silinder dari muatan yang berorientasi sepanjang sumbu </a:t>
            </a:r>
            <a:r>
              <a:rPr lang="id-ID" i="1" dirty="0"/>
              <a:t>z</a:t>
            </a:r>
            <a:r>
              <a:rPr lang="id-ID" dirty="0"/>
              <a:t> seperti ditunjukkan pada </a:t>
            </a:r>
            <a:r>
              <a:rPr lang="id-ID" dirty="0" smtClean="0"/>
              <a:t>gambar: (a</a:t>
            </a:r>
            <a:r>
              <a:rPr lang="id-ID" dirty="0"/>
              <a:t>). Kerapatan muatan garis </a:t>
            </a:r>
            <a:endParaRPr lang="id-ID" dirty="0" smtClean="0"/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dimana </a:t>
            </a:r>
            <a:r>
              <a:rPr lang="id-ID" i="1" dirty="0"/>
              <a:t>z</a:t>
            </a:r>
            <a:r>
              <a:rPr lang="id-ID" dirty="0"/>
              <a:t> adalah jarak dalam meter dari ujung bawah tabung. Panjang tabung adalah 10 cm.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835696" y="1484784"/>
          <a:ext cx="2664296" cy="1080120"/>
        </p:xfrm>
        <a:graphic>
          <a:graphicData uri="http://schemas.openxmlformats.org/presentationml/2006/ole">
            <p:oleObj spid="_x0000_s2051" name="Equation" r:id="rId4" imgW="111744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Equation" r:id="rId5" imgW="114120" imgH="2156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948264" y="4609264"/>
          <a:ext cx="1080120" cy="504056"/>
        </p:xfrm>
        <a:graphic>
          <a:graphicData uri="http://schemas.openxmlformats.org/presentationml/2006/ole">
            <p:oleObj spid="_x0000_s2053" name="Equation" r:id="rId6" imgW="533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user\Pictures\gmb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888" y="1124744"/>
            <a:ext cx="46922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Solusi:</a:t>
            </a:r>
          </a:p>
          <a:p>
            <a:pPr algn="just">
              <a:buNone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Muatan total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adalah;</a:t>
            </a:r>
          </a:p>
          <a:p>
            <a:pPr algn="just"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691680" y="2204864"/>
          <a:ext cx="4896544" cy="2664296"/>
        </p:xfrm>
        <a:graphic>
          <a:graphicData uri="http://schemas.openxmlformats.org/presentationml/2006/ole">
            <p:oleObj spid="_x0000_s3076" name="Equation" r:id="rId3" imgW="193032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Contoh: 2</a:t>
            </a:r>
          </a:p>
          <a:p>
            <a:pPr algn="just">
              <a:buNone/>
            </a:pPr>
            <a:r>
              <a:rPr lang="id-ID" dirty="0"/>
              <a:t> </a:t>
            </a:r>
            <a:r>
              <a:rPr lang="id-ID" dirty="0" smtClean="0"/>
              <a:t>   Disk </a:t>
            </a:r>
            <a:r>
              <a:rPr lang="id-ID" dirty="0"/>
              <a:t>melingkar dari muatan listrik yang ditunjukkan dalam </a:t>
            </a:r>
            <a:r>
              <a:rPr lang="id-ID" dirty="0" smtClean="0"/>
              <a:t>gambar (b</a:t>
            </a:r>
            <a:r>
              <a:rPr lang="id-ID" dirty="0"/>
              <a:t>) ditandai dengan kerapatan muatan permukaan azimuthally simetri yang mengikat secara linier dengan </a:t>
            </a:r>
            <a:r>
              <a:rPr lang="id-ID" i="1" dirty="0"/>
              <a:t>r</a:t>
            </a:r>
            <a:r>
              <a:rPr lang="id-ID" dirty="0"/>
              <a:t> </a:t>
            </a:r>
            <a:r>
              <a:rPr lang="id-ID" dirty="0" smtClean="0"/>
              <a:t>mulai dari </a:t>
            </a:r>
            <a:r>
              <a:rPr lang="id-ID" dirty="0"/>
              <a:t>nol di </a:t>
            </a:r>
            <a:r>
              <a:rPr lang="id-ID" dirty="0" smtClean="0"/>
              <a:t>bagian  </a:t>
            </a:r>
            <a:r>
              <a:rPr lang="id-ID" dirty="0"/>
              <a:t>pusat </a:t>
            </a:r>
            <a:r>
              <a:rPr lang="id-ID" dirty="0" smtClean="0"/>
              <a:t> untuk 6 </a:t>
            </a:r>
            <a:r>
              <a:rPr lang="id-ID" i="1" dirty="0" smtClean="0"/>
              <a:t>C/m</a:t>
            </a:r>
            <a:r>
              <a:rPr lang="id-ID" i="1" baseline="30000" dirty="0" smtClean="0"/>
              <a:t>2</a:t>
            </a:r>
            <a:r>
              <a:rPr lang="id-ID" dirty="0" smtClean="0"/>
              <a:t> pada r = 3 </a:t>
            </a:r>
            <a:r>
              <a:rPr lang="id-ID" i="1" dirty="0" smtClean="0"/>
              <a:t>cm</a:t>
            </a:r>
            <a:r>
              <a:rPr lang="id-ID" dirty="0" smtClean="0"/>
              <a:t>. </a:t>
            </a:r>
            <a:r>
              <a:rPr lang="id-ID" dirty="0"/>
              <a:t>Tentukan sekarang muatan total pada permukaan disk.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user\Pictures\gmb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1116" y="765175"/>
            <a:ext cx="6281768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Solusi:</a:t>
            </a:r>
          </a:p>
          <a:p>
            <a:pPr>
              <a:buNone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Karena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adalah simetri terhadap sudut azimuth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, fungsional hanya tergantung pada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dan diberikan oleh:</a:t>
            </a:r>
            <a:endParaRPr lang="id-ID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	dimana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 dalam meter. 	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Equation" r:id="rId3" imgW="114120" imgH="2156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75656" y="3068960"/>
          <a:ext cx="6120680" cy="1368152"/>
        </p:xfrm>
        <a:graphic>
          <a:graphicData uri="http://schemas.openxmlformats.org/presentationml/2006/ole">
            <p:oleObj spid="_x0000_s4099" name="Equation" r:id="rId4" imgW="2095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734</TotalTime>
  <Words>278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Office Theme</vt:lpstr>
      <vt:lpstr>Equation</vt:lpstr>
      <vt:lpstr>Image</vt:lpstr>
      <vt:lpstr>Microsoft Equation 3.0</vt:lpstr>
      <vt:lpstr>Bab 1 Elektrostatis</vt:lpstr>
      <vt:lpstr>1.1  Muatan dan Distribusi Muatan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1.2 Arus dan Kerapatan Arus</vt:lpstr>
      <vt:lpstr>Kerapatan Arus</vt:lpstr>
      <vt:lpstr>1.2  Hukum Coulomb</vt:lpstr>
      <vt:lpstr>Slide 14</vt:lpstr>
      <vt:lpstr>Slide 15</vt:lpstr>
      <vt:lpstr>Slide 16</vt:lpstr>
      <vt:lpstr>Hubungan D dan E</vt:lpstr>
      <vt:lpstr>1.2.1  Medan Listrik pada Muatan titik             oleh Beberapa Medan  listrik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Elektrostatis</dc:title>
  <dc:creator>user</dc:creator>
  <cp:lastModifiedBy>DELL</cp:lastModifiedBy>
  <cp:revision>56</cp:revision>
  <dcterms:created xsi:type="dcterms:W3CDTF">2013-03-10T13:29:57Z</dcterms:created>
  <dcterms:modified xsi:type="dcterms:W3CDTF">2016-03-08T03:29:52Z</dcterms:modified>
</cp:coreProperties>
</file>